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Quicksand" charset="1" panose="00000500000000000000"/>
      <p:regular r:id="rId18"/>
    </p:embeddedFont>
    <p:embeddedFont>
      <p:font typeface="Quicksand Bold" charset="1" panose="00000800000000000000"/>
      <p:regular r:id="rId19"/>
    </p:embeddedFont>
    <p:embeddedFont>
      <p:font typeface="Quicksand Light" charset="1" panose="00000400000000000000"/>
      <p:regular r:id="rId20"/>
    </p:embeddedFont>
    <p:embeddedFont>
      <p:font typeface="Quicksand Medium" charset="1" panose="00000600000000000000"/>
      <p:regular r:id="rId21"/>
    </p:embeddedFont>
    <p:embeddedFont>
      <p:font typeface="Be Vietnam" charset="1" panose="00000500000000000000"/>
      <p:regular r:id="rId22"/>
    </p:embeddedFont>
    <p:embeddedFont>
      <p:font typeface="Be Vietnam Italics" charset="1" panose="00000500000000000000"/>
      <p:regular r:id="rId23"/>
    </p:embeddedFont>
    <p:embeddedFont>
      <p:font typeface="Be Vietnam Thin" charset="1" panose="00000200000000000000"/>
      <p:regular r:id="rId24"/>
    </p:embeddedFont>
    <p:embeddedFont>
      <p:font typeface="Be Vietnam Thin Italics" charset="1" panose="00000300000000000000"/>
      <p:regular r:id="rId25"/>
    </p:embeddedFont>
    <p:embeddedFont>
      <p:font typeface="Be Vietnam Medium" charset="1" panose="00000600000000000000"/>
      <p:regular r:id="rId26"/>
    </p:embeddedFont>
    <p:embeddedFont>
      <p:font typeface="Be Vietnam Medium Italics" charset="1" panose="00000600000000000000"/>
      <p:regular r:id="rId27"/>
    </p:embeddedFont>
    <p:embeddedFont>
      <p:font typeface="Be Vietnam Ultra-Bold" charset="1" panose="00000900000000000000"/>
      <p:regular r:id="rId28"/>
    </p:embeddedFont>
    <p:embeddedFont>
      <p:font typeface="Be Vietnam Ultra-Bold Italics" charset="1" panose="000009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70" Target="slides/slide23.xml" Type="http://schemas.openxmlformats.org/officeDocument/2006/relationships/slide"/><Relationship Id="rId71" Target="slides/slide24.xml" Type="http://schemas.openxmlformats.org/officeDocument/2006/relationships/slide"/><Relationship Id="rId72" Target="slides/slide25.xml" Type="http://schemas.openxmlformats.org/officeDocument/2006/relationships/slide"/><Relationship Id="rId73" Target="slides/slide26.xml" Type="http://schemas.openxmlformats.org/officeDocument/2006/relationships/slide"/><Relationship Id="rId74" Target="slides/slide27.xml" Type="http://schemas.openxmlformats.org/officeDocument/2006/relationships/slide"/><Relationship Id="rId75" Target="slides/slide28.xml" Type="http://schemas.openxmlformats.org/officeDocument/2006/relationships/slide"/><Relationship Id="rId76" Target="slides/slide29.xml" Type="http://schemas.openxmlformats.org/officeDocument/2006/relationships/slide"/><Relationship Id="rId77" Target="slides/slide30.xml" Type="http://schemas.openxmlformats.org/officeDocument/2006/relationships/slide"/><Relationship Id="rId78" Target="slides/slide31.xml" Type="http://schemas.openxmlformats.org/officeDocument/2006/relationships/slide"/><Relationship Id="rId79" Target="slides/slide32.xml" Type="http://schemas.openxmlformats.org/officeDocument/2006/relationships/slide"/><Relationship Id="rId8" Target="fonts/font8.fntdata" Type="http://schemas.openxmlformats.org/officeDocument/2006/relationships/font"/><Relationship Id="rId80" Target="slides/slide33.xml" Type="http://schemas.openxmlformats.org/officeDocument/2006/relationships/slide"/><Relationship Id="rId81" Target="slides/slide34.xml" Type="http://schemas.openxmlformats.org/officeDocument/2006/relationships/slide"/><Relationship Id="rId82" Target="slides/slide35.xml" Type="http://schemas.openxmlformats.org/officeDocument/2006/relationships/slide"/><Relationship Id="rId83" Target="slides/slide36.xml" Type="http://schemas.openxmlformats.org/officeDocument/2006/relationships/slide"/><Relationship Id="rId84" Target="slides/slide37.xml" Type="http://schemas.openxmlformats.org/officeDocument/2006/relationships/slide"/><Relationship Id="rId85" Target="slides/slide38.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12" Target="../media/image74.png" Type="http://schemas.openxmlformats.org/officeDocument/2006/relationships/image"/><Relationship Id="rId13" Target="../media/image75.svg" Type="http://schemas.openxmlformats.org/officeDocument/2006/relationships/image"/><Relationship Id="rId14" Target="../media/image76.png" Type="http://schemas.openxmlformats.org/officeDocument/2006/relationships/image"/><Relationship Id="rId15" Target="../media/image77.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uwinnipeg.ca/updates/index.html?eid=aa32babed1cb2cfb62dd985e81fd67e1" TargetMode="External" Type="http://schemas.openxmlformats.org/officeDocument/2006/relationships/hyperlink"/></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FD696E"/>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96640" y="1721391"/>
            <a:ext cx="13494719" cy="4956175"/>
          </a:xfrm>
          <a:prstGeom prst="rect">
            <a:avLst/>
          </a:prstGeom>
        </p:spPr>
        <p:txBody>
          <a:bodyPr anchor="t" rtlCol="false" tIns="0" lIns="0" bIns="0" rIns="0">
            <a:spAutoFit/>
          </a:bodyPr>
          <a:lstStyle/>
          <a:p>
            <a:pPr algn="ctr" marL="0" indent="0" lvl="0">
              <a:lnSpc>
                <a:spcPts val="6500"/>
              </a:lnSpc>
            </a:pPr>
            <a:r>
              <a:rPr lang="en-US" sz="6500" spc="-273">
                <a:solidFill>
                  <a:srgbClr val="3139A8"/>
                </a:solidFill>
                <a:latin typeface="Be Vietnam Ultra-Bold"/>
              </a:rPr>
              <a:t>STRENGTHENING CYBER DEFENSES IN ACADEMIA: A CASE STUDY OF CYBERSECURITY CHALLENGES AND STRATEGIES IN THE APPLIED COMPUTER SCIENCE DEPARTMENT AT THE UNIVERSITY OF WINNIPEG</a:t>
            </a:r>
          </a:p>
        </p:txBody>
      </p:sp>
      <p:sp>
        <p:nvSpPr>
          <p:cNvPr name="TextBox 9" id="9"/>
          <p:cNvSpPr txBox="true"/>
          <p:nvPr/>
        </p:nvSpPr>
        <p:spPr>
          <a:xfrm rot="0">
            <a:off x="5806003" y="7439383"/>
            <a:ext cx="6085343" cy="723851"/>
          </a:xfrm>
          <a:prstGeom prst="rect">
            <a:avLst/>
          </a:prstGeom>
        </p:spPr>
        <p:txBody>
          <a:bodyPr anchor="t" rtlCol="false" tIns="0" lIns="0" bIns="0" rIns="0">
            <a:spAutoFit/>
          </a:bodyPr>
          <a:lstStyle/>
          <a:p>
            <a:pPr marL="0" indent="0" lvl="0">
              <a:lnSpc>
                <a:spcPts val="5675"/>
              </a:lnSpc>
            </a:pPr>
            <a:r>
              <a:rPr lang="en-US" sz="5354" spc="-224">
                <a:solidFill>
                  <a:srgbClr val="3139A8"/>
                </a:solidFill>
                <a:latin typeface="Be Vietnam"/>
              </a:rPr>
              <a:t>RESEARCH PROJECT</a:t>
            </a:r>
          </a:p>
        </p:txBody>
      </p:sp>
      <p:sp>
        <p:nvSpPr>
          <p:cNvPr name="TextBox 10" id="10"/>
          <p:cNvSpPr txBox="true"/>
          <p:nvPr/>
        </p:nvSpPr>
        <p:spPr>
          <a:xfrm rot="0">
            <a:off x="1028700" y="8858377"/>
            <a:ext cx="9217795"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VI LE, SUPERVISED BY DR. VICTOR BALOGUN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86808" y="2264621"/>
            <a:ext cx="7990869" cy="1654829"/>
            <a:chOff x="0" y="0"/>
            <a:chExt cx="10654492" cy="2206439"/>
          </a:xfrm>
        </p:grpSpPr>
        <p:grpSp>
          <p:nvGrpSpPr>
            <p:cNvPr name="Group 3" id="3"/>
            <p:cNvGrpSpPr/>
            <p:nvPr/>
          </p:nvGrpSpPr>
          <p:grpSpPr>
            <a:xfrm rot="0">
              <a:off x="0" y="0"/>
              <a:ext cx="10654492" cy="2206439"/>
              <a:chOff x="0" y="0"/>
              <a:chExt cx="2020788" cy="418485"/>
            </a:xfrm>
          </p:grpSpPr>
          <p:sp>
            <p:nvSpPr>
              <p:cNvPr name="Freeform 4" id="4"/>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3139A8"/>
              </a:solidFill>
            </p:spPr>
          </p:sp>
          <p:sp>
            <p:nvSpPr>
              <p:cNvPr name="TextBox 5" id="5"/>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402130" y="704880"/>
              <a:ext cx="1525631"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2.</a:t>
              </a:r>
            </a:p>
          </p:txBody>
        </p:sp>
        <p:sp>
          <p:nvSpPr>
            <p:cNvPr name="TextBox 7" id="7"/>
            <p:cNvSpPr txBox="true"/>
            <p:nvPr/>
          </p:nvSpPr>
          <p:spPr>
            <a:xfrm rot="0">
              <a:off x="1665250" y="975138"/>
              <a:ext cx="5106988" cy="5328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Culture of Openess </a:t>
              </a:r>
            </a:p>
          </p:txBody>
        </p:sp>
      </p:grpSp>
      <p:grpSp>
        <p:nvGrpSpPr>
          <p:cNvPr name="Group 8" id="8"/>
          <p:cNvGrpSpPr/>
          <p:nvPr/>
        </p:nvGrpSpPr>
        <p:grpSpPr>
          <a:xfrm rot="0">
            <a:off x="5148566" y="7409190"/>
            <a:ext cx="7990869" cy="1654829"/>
            <a:chOff x="0" y="0"/>
            <a:chExt cx="10654492" cy="2206439"/>
          </a:xfrm>
        </p:grpSpPr>
        <p:grpSp>
          <p:nvGrpSpPr>
            <p:cNvPr name="Group 9" id="9"/>
            <p:cNvGrpSpPr/>
            <p:nvPr/>
          </p:nvGrpSpPr>
          <p:grpSpPr>
            <a:xfrm rot="0">
              <a:off x="0" y="0"/>
              <a:ext cx="10654492" cy="2206439"/>
              <a:chOff x="0" y="0"/>
              <a:chExt cx="2020788" cy="418485"/>
            </a:xfrm>
          </p:grpSpPr>
          <p:sp>
            <p:nvSpPr>
              <p:cNvPr name="Freeform 10" id="10"/>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11" id="11"/>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5.</a:t>
              </a:r>
            </a:p>
          </p:txBody>
        </p:sp>
        <p:sp>
          <p:nvSpPr>
            <p:cNvPr name="TextBox 13" id="13"/>
            <p:cNvSpPr txBox="true"/>
            <p:nvPr/>
          </p:nvSpPr>
          <p:spPr>
            <a:xfrm rot="0">
              <a:off x="1460988" y="798673"/>
              <a:ext cx="3691427" cy="5328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IoT Adoption</a:t>
              </a:r>
            </a:p>
          </p:txBody>
        </p:sp>
        <p:sp>
          <p:nvSpPr>
            <p:cNvPr name="Freeform 14" id="14"/>
            <p:cNvSpPr/>
            <p:nvPr/>
          </p:nvSpPr>
          <p:spPr>
            <a:xfrm flipH="false" flipV="false" rot="0">
              <a:off x="6682817" y="257355"/>
              <a:ext cx="1525631" cy="1691728"/>
            </a:xfrm>
            <a:custGeom>
              <a:avLst/>
              <a:gdLst/>
              <a:ahLst/>
              <a:cxnLst/>
              <a:rect r="r" b="b" t="t" l="l"/>
              <a:pathLst>
                <a:path h="1691728" w="1525631">
                  <a:moveTo>
                    <a:pt x="0" y="0"/>
                  </a:moveTo>
                  <a:lnTo>
                    <a:pt x="1525631" y="0"/>
                  </a:lnTo>
                  <a:lnTo>
                    <a:pt x="1525631" y="1691729"/>
                  </a:lnTo>
                  <a:lnTo>
                    <a:pt x="0" y="16917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5" id="15"/>
          <p:cNvSpPr/>
          <p:nvPr/>
        </p:nvSpPr>
        <p:spPr>
          <a:xfrm flipH="false" flipV="false" rot="0">
            <a:off x="15009276" y="2544059"/>
            <a:ext cx="1913569" cy="1095953"/>
          </a:xfrm>
          <a:custGeom>
            <a:avLst/>
            <a:gdLst/>
            <a:ahLst/>
            <a:cxnLst/>
            <a:rect r="r" b="b" t="t" l="l"/>
            <a:pathLst>
              <a:path h="1095953" w="1913569">
                <a:moveTo>
                  <a:pt x="0" y="0"/>
                </a:moveTo>
                <a:lnTo>
                  <a:pt x="1913569" y="0"/>
                </a:lnTo>
                <a:lnTo>
                  <a:pt x="1913569" y="1095953"/>
                </a:lnTo>
                <a:lnTo>
                  <a:pt x="0" y="10959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9686808" y="4937865"/>
            <a:ext cx="7990869" cy="1654829"/>
            <a:chOff x="0" y="0"/>
            <a:chExt cx="10654492" cy="2206439"/>
          </a:xfrm>
        </p:grpSpPr>
        <p:grpSp>
          <p:nvGrpSpPr>
            <p:cNvPr name="Group 17" id="17"/>
            <p:cNvGrpSpPr/>
            <p:nvPr/>
          </p:nvGrpSpPr>
          <p:grpSpPr>
            <a:xfrm rot="0">
              <a:off x="0" y="0"/>
              <a:ext cx="10654492" cy="2206439"/>
              <a:chOff x="0" y="0"/>
              <a:chExt cx="2020788" cy="418485"/>
            </a:xfrm>
          </p:grpSpPr>
          <p:sp>
            <p:nvSpPr>
              <p:cNvPr name="Freeform 18" id="18"/>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3139A8"/>
              </a:solidFill>
            </p:spPr>
          </p:sp>
          <p:sp>
            <p:nvSpPr>
              <p:cNvPr name="TextBox 19" id="19"/>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Freeform 20" id="20"/>
            <p:cNvSpPr/>
            <p:nvPr/>
          </p:nvSpPr>
          <p:spPr>
            <a:xfrm flipH="false" flipV="false" rot="0">
              <a:off x="7946041" y="277105"/>
              <a:ext cx="902508" cy="1663504"/>
            </a:xfrm>
            <a:custGeom>
              <a:avLst/>
              <a:gdLst/>
              <a:ahLst/>
              <a:cxnLst/>
              <a:rect r="r" b="b" t="t" l="l"/>
              <a:pathLst>
                <a:path h="1663504" w="902508">
                  <a:moveTo>
                    <a:pt x="0" y="0"/>
                  </a:moveTo>
                  <a:lnTo>
                    <a:pt x="902508" y="0"/>
                  </a:lnTo>
                  <a:lnTo>
                    <a:pt x="902508" y="1663504"/>
                  </a:lnTo>
                  <a:lnTo>
                    <a:pt x="0" y="1663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705462" y="562005"/>
              <a:ext cx="5796080" cy="11297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Bring Your Own Device Policy</a:t>
              </a:r>
            </a:p>
          </p:txBody>
        </p:sp>
        <p:sp>
          <p:nvSpPr>
            <p:cNvPr name="TextBox 22" id="22"/>
            <p:cNvSpPr txBox="true"/>
            <p:nvPr/>
          </p:nvSpPr>
          <p:spPr>
            <a:xfrm rot="0">
              <a:off x="402130" y="704880"/>
              <a:ext cx="1525631"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4.</a:t>
              </a:r>
            </a:p>
          </p:txBody>
        </p:sp>
      </p:grpSp>
      <p:grpSp>
        <p:nvGrpSpPr>
          <p:cNvPr name="Group 23" id="23"/>
          <p:cNvGrpSpPr/>
          <p:nvPr/>
        </p:nvGrpSpPr>
        <p:grpSpPr>
          <a:xfrm rot="0">
            <a:off x="492208" y="4950390"/>
            <a:ext cx="7990869" cy="1642304"/>
            <a:chOff x="0" y="0"/>
            <a:chExt cx="10654492" cy="2189739"/>
          </a:xfrm>
        </p:grpSpPr>
        <p:grpSp>
          <p:nvGrpSpPr>
            <p:cNvPr name="Group 24" id="24"/>
            <p:cNvGrpSpPr/>
            <p:nvPr/>
          </p:nvGrpSpPr>
          <p:grpSpPr>
            <a:xfrm rot="0">
              <a:off x="0" y="0"/>
              <a:ext cx="10654492" cy="2189739"/>
              <a:chOff x="0" y="0"/>
              <a:chExt cx="2020788" cy="415318"/>
            </a:xfrm>
          </p:grpSpPr>
          <p:sp>
            <p:nvSpPr>
              <p:cNvPr name="Freeform 25" id="25"/>
              <p:cNvSpPr/>
              <p:nvPr/>
            </p:nvSpPr>
            <p:spPr>
              <a:xfrm flipH="false" flipV="false" rot="0">
                <a:off x="0" y="0"/>
                <a:ext cx="2020788" cy="415318"/>
              </a:xfrm>
              <a:custGeom>
                <a:avLst/>
                <a:gdLst/>
                <a:ahLst/>
                <a:cxnLst/>
                <a:rect r="r" b="b" t="t" l="l"/>
                <a:pathLst>
                  <a:path h="415318" w="2020788">
                    <a:moveTo>
                      <a:pt x="0" y="0"/>
                    </a:moveTo>
                    <a:lnTo>
                      <a:pt x="2020788" y="0"/>
                    </a:lnTo>
                    <a:lnTo>
                      <a:pt x="2020788" y="415318"/>
                    </a:lnTo>
                    <a:lnTo>
                      <a:pt x="0" y="415318"/>
                    </a:lnTo>
                    <a:close/>
                  </a:path>
                </a:pathLst>
              </a:custGeom>
              <a:solidFill>
                <a:srgbClr val="5383FF"/>
              </a:solidFill>
            </p:spPr>
          </p:sp>
          <p:sp>
            <p:nvSpPr>
              <p:cNvPr name="TextBox 26" id="26"/>
              <p:cNvSpPr txBox="true"/>
              <p:nvPr/>
            </p:nvSpPr>
            <p:spPr>
              <a:xfrm>
                <a:off x="0" y="19050"/>
                <a:ext cx="2020788" cy="396268"/>
              </a:xfrm>
              <a:prstGeom prst="rect">
                <a:avLst/>
              </a:prstGeom>
            </p:spPr>
            <p:txBody>
              <a:bodyPr anchor="ctr" rtlCol="false" tIns="50800" lIns="50800" bIns="50800" rIns="50800"/>
              <a:lstStyle/>
              <a:p>
                <a:pPr algn="ctr">
                  <a:lnSpc>
                    <a:spcPts val="2266"/>
                  </a:lnSpc>
                </a:pPr>
              </a:p>
            </p:txBody>
          </p:sp>
        </p:grpSp>
        <p:sp>
          <p:nvSpPr>
            <p:cNvPr name="Freeform 27" id="27"/>
            <p:cNvSpPr/>
            <p:nvPr/>
          </p:nvSpPr>
          <p:spPr>
            <a:xfrm flipH="false" flipV="false" rot="0">
              <a:off x="7562417" y="277105"/>
              <a:ext cx="1570195" cy="1570195"/>
            </a:xfrm>
            <a:custGeom>
              <a:avLst/>
              <a:gdLst/>
              <a:ahLst/>
              <a:cxnLst/>
              <a:rect r="r" b="b" t="t" l="l"/>
              <a:pathLst>
                <a:path h="1570195" w="1570195">
                  <a:moveTo>
                    <a:pt x="0" y="0"/>
                  </a:moveTo>
                  <a:lnTo>
                    <a:pt x="1570195" y="0"/>
                  </a:lnTo>
                  <a:lnTo>
                    <a:pt x="1570195" y="1570195"/>
                  </a:lnTo>
                  <a:lnTo>
                    <a:pt x="0" y="15701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3.</a:t>
              </a:r>
            </a:p>
          </p:txBody>
        </p:sp>
        <p:sp>
          <p:nvSpPr>
            <p:cNvPr name="TextBox 29" id="29"/>
            <p:cNvSpPr txBox="true"/>
            <p:nvPr/>
          </p:nvSpPr>
          <p:spPr>
            <a:xfrm rot="0">
              <a:off x="1101917" y="776059"/>
              <a:ext cx="6021213" cy="5328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Decentralized Systems</a:t>
              </a:r>
            </a:p>
          </p:txBody>
        </p:sp>
      </p:grpSp>
      <p:sp>
        <p:nvSpPr>
          <p:cNvPr name="TextBox 30" id="30"/>
          <p:cNvSpPr txBox="true"/>
          <p:nvPr/>
        </p:nvSpPr>
        <p:spPr>
          <a:xfrm rot="0">
            <a:off x="2055681" y="69850"/>
            <a:ext cx="13338959" cy="207010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CHALLENGES UNIQUE TO ACADEMIC SETTING</a:t>
            </a:r>
          </a:p>
        </p:txBody>
      </p:sp>
      <p:grpSp>
        <p:nvGrpSpPr>
          <p:cNvPr name="Group 31" id="31"/>
          <p:cNvGrpSpPr/>
          <p:nvPr/>
        </p:nvGrpSpPr>
        <p:grpSpPr>
          <a:xfrm rot="0">
            <a:off x="492208" y="2264621"/>
            <a:ext cx="7990869" cy="1654829"/>
            <a:chOff x="0" y="0"/>
            <a:chExt cx="10654492" cy="2206439"/>
          </a:xfrm>
        </p:grpSpPr>
        <p:grpSp>
          <p:nvGrpSpPr>
            <p:cNvPr name="Group 32" id="32"/>
            <p:cNvGrpSpPr/>
            <p:nvPr/>
          </p:nvGrpSpPr>
          <p:grpSpPr>
            <a:xfrm rot="0">
              <a:off x="0" y="0"/>
              <a:ext cx="10654492" cy="2206439"/>
              <a:chOff x="0" y="0"/>
              <a:chExt cx="2020788" cy="418485"/>
            </a:xfrm>
          </p:grpSpPr>
          <p:sp>
            <p:nvSpPr>
              <p:cNvPr name="Freeform 33" id="33"/>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34" id="34"/>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Freeform 35" id="35"/>
            <p:cNvSpPr/>
            <p:nvPr/>
          </p:nvSpPr>
          <p:spPr>
            <a:xfrm flipH="false" flipV="false" rot="0">
              <a:off x="7123129" y="350167"/>
              <a:ext cx="2366736" cy="1506104"/>
            </a:xfrm>
            <a:custGeom>
              <a:avLst/>
              <a:gdLst/>
              <a:ahLst/>
              <a:cxnLst/>
              <a:rect r="r" b="b" t="t" l="l"/>
              <a:pathLst>
                <a:path h="1506104" w="2366736">
                  <a:moveTo>
                    <a:pt x="0" y="0"/>
                  </a:moveTo>
                  <a:lnTo>
                    <a:pt x="2366736" y="0"/>
                  </a:lnTo>
                  <a:lnTo>
                    <a:pt x="2366736" y="1506105"/>
                  </a:lnTo>
                  <a:lnTo>
                    <a:pt x="0" y="15061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6" id="36"/>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1.</a:t>
              </a:r>
            </a:p>
          </p:txBody>
        </p:sp>
        <p:sp>
          <p:nvSpPr>
            <p:cNvPr name="TextBox 37" id="37"/>
            <p:cNvSpPr txBox="true"/>
            <p:nvPr/>
          </p:nvSpPr>
          <p:spPr>
            <a:xfrm rot="0">
              <a:off x="1460988" y="500223"/>
              <a:ext cx="5135238" cy="11297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Limited Academic Literatures about Subject</a:t>
              </a:r>
            </a:p>
          </p:txBody>
        </p:sp>
      </p:grpSp>
      <p:sp>
        <p:nvSpPr>
          <p:cNvPr name="TextBox 38" id="38"/>
          <p:cNvSpPr txBox="true"/>
          <p:nvPr/>
        </p:nvSpPr>
        <p:spPr>
          <a:xfrm rot="0">
            <a:off x="17231142" y="9163050"/>
            <a:ext cx="40433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8</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55681"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METHOLOGY</a:t>
            </a:r>
          </a:p>
        </p:txBody>
      </p:sp>
      <p:grpSp>
        <p:nvGrpSpPr>
          <p:cNvPr name="Group 3" id="3"/>
          <p:cNvGrpSpPr/>
          <p:nvPr/>
        </p:nvGrpSpPr>
        <p:grpSpPr>
          <a:xfrm rot="0">
            <a:off x="492208" y="1968370"/>
            <a:ext cx="7990869" cy="1654829"/>
            <a:chOff x="0" y="0"/>
            <a:chExt cx="10654492" cy="2206439"/>
          </a:xfrm>
        </p:grpSpPr>
        <p:grpSp>
          <p:nvGrpSpPr>
            <p:cNvPr name="Group 4" id="4"/>
            <p:cNvGrpSpPr/>
            <p:nvPr/>
          </p:nvGrpSpPr>
          <p:grpSpPr>
            <a:xfrm rot="0">
              <a:off x="0" y="0"/>
              <a:ext cx="10654492" cy="2206439"/>
              <a:chOff x="0" y="0"/>
              <a:chExt cx="2020788" cy="418485"/>
            </a:xfrm>
          </p:grpSpPr>
          <p:sp>
            <p:nvSpPr>
              <p:cNvPr name="Freeform 5" id="5"/>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6" id="6"/>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7" id="7"/>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1.</a:t>
              </a:r>
            </a:p>
          </p:txBody>
        </p:sp>
        <p:sp>
          <p:nvSpPr>
            <p:cNvPr name="TextBox 8" id="8"/>
            <p:cNvSpPr txBox="true"/>
            <p:nvPr/>
          </p:nvSpPr>
          <p:spPr>
            <a:xfrm rot="0">
              <a:off x="1315590" y="848300"/>
              <a:ext cx="5135238" cy="5328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Conduct Interviews</a:t>
              </a:r>
            </a:p>
          </p:txBody>
        </p:sp>
      </p:grpSp>
      <p:grpSp>
        <p:nvGrpSpPr>
          <p:cNvPr name="Group 9" id="9"/>
          <p:cNvGrpSpPr/>
          <p:nvPr/>
        </p:nvGrpSpPr>
        <p:grpSpPr>
          <a:xfrm rot="0">
            <a:off x="9686808" y="1968370"/>
            <a:ext cx="7990869" cy="1654829"/>
            <a:chOff x="0" y="0"/>
            <a:chExt cx="10654492" cy="2206439"/>
          </a:xfrm>
        </p:grpSpPr>
        <p:grpSp>
          <p:nvGrpSpPr>
            <p:cNvPr name="Group 10" id="10"/>
            <p:cNvGrpSpPr/>
            <p:nvPr/>
          </p:nvGrpSpPr>
          <p:grpSpPr>
            <a:xfrm rot="0">
              <a:off x="0" y="0"/>
              <a:ext cx="10654492" cy="2206439"/>
              <a:chOff x="0" y="0"/>
              <a:chExt cx="2020788" cy="418485"/>
            </a:xfrm>
          </p:grpSpPr>
          <p:sp>
            <p:nvSpPr>
              <p:cNvPr name="Freeform 11" id="11"/>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3139A8"/>
              </a:solidFill>
            </p:spPr>
          </p:sp>
          <p:sp>
            <p:nvSpPr>
              <p:cNvPr name="TextBox 12" id="12"/>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13" id="13"/>
            <p:cNvSpPr txBox="true"/>
            <p:nvPr/>
          </p:nvSpPr>
          <p:spPr>
            <a:xfrm rot="0">
              <a:off x="402130" y="704880"/>
              <a:ext cx="1525631"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2.</a:t>
              </a:r>
            </a:p>
          </p:txBody>
        </p:sp>
        <p:sp>
          <p:nvSpPr>
            <p:cNvPr name="TextBox 14" id="14"/>
            <p:cNvSpPr txBox="true"/>
            <p:nvPr/>
          </p:nvSpPr>
          <p:spPr>
            <a:xfrm rot="0">
              <a:off x="1665250" y="975138"/>
              <a:ext cx="5106988" cy="5328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Do Interview Analysis</a:t>
              </a:r>
            </a:p>
          </p:txBody>
        </p:sp>
      </p:grpSp>
      <p:grpSp>
        <p:nvGrpSpPr>
          <p:cNvPr name="Group 15" id="15"/>
          <p:cNvGrpSpPr/>
          <p:nvPr/>
        </p:nvGrpSpPr>
        <p:grpSpPr>
          <a:xfrm rot="0">
            <a:off x="492208" y="4316085"/>
            <a:ext cx="7990869" cy="1654829"/>
            <a:chOff x="0" y="0"/>
            <a:chExt cx="10654492" cy="2206439"/>
          </a:xfrm>
        </p:grpSpPr>
        <p:grpSp>
          <p:nvGrpSpPr>
            <p:cNvPr name="Group 16" id="16"/>
            <p:cNvGrpSpPr/>
            <p:nvPr/>
          </p:nvGrpSpPr>
          <p:grpSpPr>
            <a:xfrm rot="0">
              <a:off x="0" y="0"/>
              <a:ext cx="10654492" cy="2206439"/>
              <a:chOff x="0" y="0"/>
              <a:chExt cx="2020788" cy="418485"/>
            </a:xfrm>
          </p:grpSpPr>
          <p:sp>
            <p:nvSpPr>
              <p:cNvPr name="Freeform 17" id="17"/>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18" id="18"/>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19" id="19"/>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3.</a:t>
              </a:r>
            </a:p>
          </p:txBody>
        </p:sp>
        <p:sp>
          <p:nvSpPr>
            <p:cNvPr name="TextBox 20" id="20"/>
            <p:cNvSpPr txBox="true"/>
            <p:nvPr/>
          </p:nvSpPr>
          <p:spPr>
            <a:xfrm rot="0">
              <a:off x="1266595" y="502682"/>
              <a:ext cx="8121301" cy="11297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Create High-level network diagram of ACS</a:t>
              </a:r>
              <a:r>
                <a:rPr lang="en-US" sz="2299">
                  <a:solidFill>
                    <a:srgbClr val="FFFFFF"/>
                  </a:solidFill>
                  <a:latin typeface="Montserrat Medium"/>
                </a:rPr>
                <a:t> </a:t>
              </a:r>
            </a:p>
          </p:txBody>
        </p:sp>
      </p:grpSp>
      <p:grpSp>
        <p:nvGrpSpPr>
          <p:cNvPr name="Group 21" id="21"/>
          <p:cNvGrpSpPr/>
          <p:nvPr/>
        </p:nvGrpSpPr>
        <p:grpSpPr>
          <a:xfrm rot="0">
            <a:off x="5148566" y="4316085"/>
            <a:ext cx="12529111" cy="4292550"/>
            <a:chOff x="0" y="0"/>
            <a:chExt cx="16705482" cy="5723400"/>
          </a:xfrm>
        </p:grpSpPr>
        <p:grpSp>
          <p:nvGrpSpPr>
            <p:cNvPr name="Group 22" id="22"/>
            <p:cNvGrpSpPr/>
            <p:nvPr/>
          </p:nvGrpSpPr>
          <p:grpSpPr>
            <a:xfrm rot="0">
              <a:off x="0" y="3516961"/>
              <a:ext cx="10654492" cy="2206439"/>
              <a:chOff x="0" y="0"/>
              <a:chExt cx="2020788" cy="418485"/>
            </a:xfrm>
          </p:grpSpPr>
          <p:sp>
            <p:nvSpPr>
              <p:cNvPr name="Freeform 23" id="23"/>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24" id="24"/>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25" id="25"/>
            <p:cNvSpPr txBox="true"/>
            <p:nvPr/>
          </p:nvSpPr>
          <p:spPr>
            <a:xfrm rot="60000">
              <a:off x="237657" y="4139578"/>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5.</a:t>
              </a:r>
            </a:p>
          </p:txBody>
        </p:sp>
        <p:sp>
          <p:nvSpPr>
            <p:cNvPr name="TextBox 26" id="26"/>
            <p:cNvSpPr txBox="true"/>
            <p:nvPr/>
          </p:nvSpPr>
          <p:spPr>
            <a:xfrm rot="0">
              <a:off x="1460988" y="4315634"/>
              <a:ext cx="3691427" cy="5328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Risk Evaluation</a:t>
              </a:r>
            </a:p>
          </p:txBody>
        </p:sp>
        <p:grpSp>
          <p:nvGrpSpPr>
            <p:cNvPr name="Group 27" id="27"/>
            <p:cNvGrpSpPr/>
            <p:nvPr/>
          </p:nvGrpSpPr>
          <p:grpSpPr>
            <a:xfrm rot="0">
              <a:off x="6050990" y="0"/>
              <a:ext cx="10654492" cy="2206439"/>
              <a:chOff x="0" y="0"/>
              <a:chExt cx="2020788" cy="418485"/>
            </a:xfrm>
          </p:grpSpPr>
          <p:sp>
            <p:nvSpPr>
              <p:cNvPr name="Freeform 28" id="28"/>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3139A8"/>
              </a:solidFill>
            </p:spPr>
          </p:sp>
          <p:sp>
            <p:nvSpPr>
              <p:cNvPr name="TextBox 29" id="29"/>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30" id="30"/>
            <p:cNvSpPr txBox="true"/>
            <p:nvPr/>
          </p:nvSpPr>
          <p:spPr>
            <a:xfrm rot="0">
              <a:off x="7756452" y="858317"/>
              <a:ext cx="5796080" cy="5328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Conduct Threat Modeling</a:t>
              </a:r>
            </a:p>
          </p:txBody>
        </p:sp>
        <p:sp>
          <p:nvSpPr>
            <p:cNvPr name="TextBox 31" id="31"/>
            <p:cNvSpPr txBox="true"/>
            <p:nvPr/>
          </p:nvSpPr>
          <p:spPr>
            <a:xfrm rot="0">
              <a:off x="6453120" y="704880"/>
              <a:ext cx="1525631"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4.</a:t>
              </a:r>
            </a:p>
          </p:txBody>
        </p:sp>
      </p:grpSp>
      <p:sp>
        <p:nvSpPr>
          <p:cNvPr name="TextBox 32" id="32"/>
          <p:cNvSpPr txBox="true"/>
          <p:nvPr/>
        </p:nvSpPr>
        <p:spPr>
          <a:xfrm rot="0">
            <a:off x="17220128" y="9163050"/>
            <a:ext cx="4263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8299092" y="6258380"/>
            <a:ext cx="1689816" cy="2500238"/>
          </a:xfrm>
          <a:custGeom>
            <a:avLst/>
            <a:gdLst/>
            <a:ahLst/>
            <a:cxnLst/>
            <a:rect r="r" b="b" t="t" l="l"/>
            <a:pathLst>
              <a:path h="2500238" w="1689816">
                <a:moveTo>
                  <a:pt x="0" y="0"/>
                </a:moveTo>
                <a:lnTo>
                  <a:pt x="1689816" y="0"/>
                </a:lnTo>
                <a:lnTo>
                  <a:pt x="1689816" y="2500238"/>
                </a:lnTo>
                <a:lnTo>
                  <a:pt x="0" y="2500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81553" y="535305"/>
            <a:ext cx="5924894"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PARTICIPANTS</a:t>
            </a:r>
          </a:p>
        </p:txBody>
      </p:sp>
      <p:grpSp>
        <p:nvGrpSpPr>
          <p:cNvPr name="Group 4" id="4"/>
          <p:cNvGrpSpPr/>
          <p:nvPr/>
        </p:nvGrpSpPr>
        <p:grpSpPr>
          <a:xfrm rot="0">
            <a:off x="1028700" y="2766533"/>
            <a:ext cx="3462731" cy="2844969"/>
            <a:chOff x="0" y="0"/>
            <a:chExt cx="4616974" cy="3793292"/>
          </a:xfrm>
        </p:grpSpPr>
        <p:sp>
          <p:nvSpPr>
            <p:cNvPr name="Freeform 5" id="5"/>
            <p:cNvSpPr/>
            <p:nvPr/>
          </p:nvSpPr>
          <p:spPr>
            <a:xfrm flipH="false" flipV="false" rot="0">
              <a:off x="0" y="0"/>
              <a:ext cx="4616974" cy="2644267"/>
            </a:xfrm>
            <a:custGeom>
              <a:avLst/>
              <a:gdLst/>
              <a:ahLst/>
              <a:cxnLst/>
              <a:rect r="r" b="b" t="t" l="l"/>
              <a:pathLst>
                <a:path h="2644267" w="4616974">
                  <a:moveTo>
                    <a:pt x="0" y="0"/>
                  </a:moveTo>
                  <a:lnTo>
                    <a:pt x="4616974" y="0"/>
                  </a:lnTo>
                  <a:lnTo>
                    <a:pt x="4616974" y="2644267"/>
                  </a:lnTo>
                  <a:lnTo>
                    <a:pt x="0" y="264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07744" y="2912759"/>
              <a:ext cx="3001486" cy="880533"/>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Students</a:t>
              </a:r>
            </a:p>
          </p:txBody>
        </p:sp>
      </p:grpSp>
      <p:grpSp>
        <p:nvGrpSpPr>
          <p:cNvPr name="Group 7" id="7"/>
          <p:cNvGrpSpPr/>
          <p:nvPr/>
        </p:nvGrpSpPr>
        <p:grpSpPr>
          <a:xfrm rot="0">
            <a:off x="7120592" y="2592582"/>
            <a:ext cx="4046815" cy="2844969"/>
            <a:chOff x="0" y="0"/>
            <a:chExt cx="5395754" cy="3793292"/>
          </a:xfrm>
        </p:grpSpPr>
        <p:sp>
          <p:nvSpPr>
            <p:cNvPr name="Freeform 8" id="8"/>
            <p:cNvSpPr/>
            <p:nvPr/>
          </p:nvSpPr>
          <p:spPr>
            <a:xfrm flipH="false" flipV="false" rot="0">
              <a:off x="218076" y="0"/>
              <a:ext cx="4616974" cy="2644267"/>
            </a:xfrm>
            <a:custGeom>
              <a:avLst/>
              <a:gdLst/>
              <a:ahLst/>
              <a:cxnLst/>
              <a:rect r="r" b="b" t="t" l="l"/>
              <a:pathLst>
                <a:path h="2644267" w="4616974">
                  <a:moveTo>
                    <a:pt x="0" y="0"/>
                  </a:moveTo>
                  <a:lnTo>
                    <a:pt x="4616974" y="0"/>
                  </a:lnTo>
                  <a:lnTo>
                    <a:pt x="4616974" y="2644267"/>
                  </a:lnTo>
                  <a:lnTo>
                    <a:pt x="0" y="264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912759"/>
              <a:ext cx="5395754" cy="880533"/>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Faculty member</a:t>
              </a:r>
            </a:p>
          </p:txBody>
        </p:sp>
      </p:grpSp>
      <p:grpSp>
        <p:nvGrpSpPr>
          <p:cNvPr name="Group 10" id="10"/>
          <p:cNvGrpSpPr/>
          <p:nvPr/>
        </p:nvGrpSpPr>
        <p:grpSpPr>
          <a:xfrm rot="0">
            <a:off x="13169269" y="2592582"/>
            <a:ext cx="3695581" cy="3549819"/>
            <a:chOff x="0" y="0"/>
            <a:chExt cx="4927441" cy="4733092"/>
          </a:xfrm>
        </p:grpSpPr>
        <p:sp>
          <p:nvSpPr>
            <p:cNvPr name="Freeform 11" id="11"/>
            <p:cNvSpPr/>
            <p:nvPr/>
          </p:nvSpPr>
          <p:spPr>
            <a:xfrm flipH="false" flipV="false" rot="0">
              <a:off x="155234" y="0"/>
              <a:ext cx="4616974" cy="2644267"/>
            </a:xfrm>
            <a:custGeom>
              <a:avLst/>
              <a:gdLst/>
              <a:ahLst/>
              <a:cxnLst/>
              <a:rect r="r" b="b" t="t" l="l"/>
              <a:pathLst>
                <a:path h="2644267" w="4616974">
                  <a:moveTo>
                    <a:pt x="0" y="0"/>
                  </a:moveTo>
                  <a:lnTo>
                    <a:pt x="4616974" y="0"/>
                  </a:lnTo>
                  <a:lnTo>
                    <a:pt x="4616974" y="2644267"/>
                  </a:lnTo>
                  <a:lnTo>
                    <a:pt x="0" y="264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0" y="2912759"/>
              <a:ext cx="4927441" cy="1820333"/>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Administrator/</a:t>
              </a:r>
            </a:p>
            <a:p>
              <a:pPr algn="ctr">
                <a:lnSpc>
                  <a:spcPts val="5599"/>
                </a:lnSpc>
              </a:pPr>
              <a:r>
                <a:rPr lang="en-US" sz="3999">
                  <a:solidFill>
                    <a:srgbClr val="FFFFFF"/>
                  </a:solidFill>
                  <a:latin typeface="Canva Sans Bold"/>
                </a:rPr>
                <a:t>Technician</a:t>
              </a:r>
            </a:p>
          </p:txBody>
        </p:sp>
      </p:grpSp>
      <p:sp>
        <p:nvSpPr>
          <p:cNvPr name="TextBox 13" id="13"/>
          <p:cNvSpPr txBox="true"/>
          <p:nvPr/>
        </p:nvSpPr>
        <p:spPr>
          <a:xfrm rot="0">
            <a:off x="3521471" y="8740391"/>
            <a:ext cx="11676579"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A member of  Information Security Managment</a:t>
            </a:r>
          </a:p>
        </p:txBody>
      </p:sp>
      <p:sp>
        <p:nvSpPr>
          <p:cNvPr name="TextBox 14" id="14"/>
          <p:cNvSpPr txBox="true"/>
          <p:nvPr/>
        </p:nvSpPr>
        <p:spPr>
          <a:xfrm rot="0">
            <a:off x="17028974" y="9163050"/>
            <a:ext cx="80867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3683596" y="441663"/>
            <a:ext cx="10920808"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INTERVIEW QUESTION SETS</a:t>
            </a:r>
          </a:p>
        </p:txBody>
      </p:sp>
      <p:grpSp>
        <p:nvGrpSpPr>
          <p:cNvPr name="Group 3" id="3"/>
          <p:cNvGrpSpPr/>
          <p:nvPr/>
        </p:nvGrpSpPr>
        <p:grpSpPr>
          <a:xfrm rot="0">
            <a:off x="1436288" y="1980903"/>
            <a:ext cx="2647555" cy="3765847"/>
            <a:chOff x="0" y="0"/>
            <a:chExt cx="3530073" cy="5021130"/>
          </a:xfrm>
        </p:grpSpPr>
        <p:sp>
          <p:nvSpPr>
            <p:cNvPr name="Freeform 4" id="4"/>
            <p:cNvSpPr/>
            <p:nvPr/>
          </p:nvSpPr>
          <p:spPr>
            <a:xfrm flipH="false" flipV="false" rot="0">
              <a:off x="0" y="0"/>
              <a:ext cx="3530073" cy="4036466"/>
            </a:xfrm>
            <a:custGeom>
              <a:avLst/>
              <a:gdLst/>
              <a:ahLst/>
              <a:cxnLst/>
              <a:rect r="r" b="b" t="t" l="l"/>
              <a:pathLst>
                <a:path h="4036466" w="3530073">
                  <a:moveTo>
                    <a:pt x="0" y="0"/>
                  </a:moveTo>
                  <a:lnTo>
                    <a:pt x="3530073" y="0"/>
                  </a:lnTo>
                  <a:lnTo>
                    <a:pt x="3530073" y="4036466"/>
                  </a:lnTo>
                  <a:lnTo>
                    <a:pt x="0" y="4036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64293" y="4140596"/>
              <a:ext cx="3001486" cy="880533"/>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Students</a:t>
              </a:r>
            </a:p>
          </p:txBody>
        </p:sp>
      </p:grpSp>
      <p:sp>
        <p:nvSpPr>
          <p:cNvPr name="TextBox 6" id="6"/>
          <p:cNvSpPr txBox="true"/>
          <p:nvPr/>
        </p:nvSpPr>
        <p:spPr>
          <a:xfrm rot="0">
            <a:off x="3521471" y="8964890"/>
            <a:ext cx="11676579"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A member of  Information Security Managment</a:t>
            </a:r>
          </a:p>
        </p:txBody>
      </p:sp>
      <p:sp>
        <p:nvSpPr>
          <p:cNvPr name="TextBox 7" id="7"/>
          <p:cNvSpPr txBox="true"/>
          <p:nvPr/>
        </p:nvSpPr>
        <p:spPr>
          <a:xfrm rot="0">
            <a:off x="7120592" y="5067300"/>
            <a:ext cx="4046815"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Faculty member</a:t>
            </a:r>
          </a:p>
        </p:txBody>
      </p:sp>
      <p:sp>
        <p:nvSpPr>
          <p:cNvPr name="Freeform 8" id="8"/>
          <p:cNvSpPr/>
          <p:nvPr/>
        </p:nvSpPr>
        <p:spPr>
          <a:xfrm flipH="false" flipV="false" rot="0">
            <a:off x="7820223" y="2059000"/>
            <a:ext cx="2647555" cy="3027350"/>
          </a:xfrm>
          <a:custGeom>
            <a:avLst/>
            <a:gdLst/>
            <a:ahLst/>
            <a:cxnLst/>
            <a:rect r="r" b="b" t="t" l="l"/>
            <a:pathLst>
              <a:path h="3027350" w="2647555">
                <a:moveTo>
                  <a:pt x="0" y="0"/>
                </a:moveTo>
                <a:lnTo>
                  <a:pt x="2647554" y="0"/>
                </a:lnTo>
                <a:lnTo>
                  <a:pt x="2647554" y="3027350"/>
                </a:lnTo>
                <a:lnTo>
                  <a:pt x="0" y="3027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169269" y="5067300"/>
            <a:ext cx="3695581" cy="138430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Administrator/</a:t>
            </a:r>
          </a:p>
          <a:p>
            <a:pPr algn="ctr">
              <a:lnSpc>
                <a:spcPts val="5599"/>
              </a:lnSpc>
            </a:pPr>
            <a:r>
              <a:rPr lang="en-US" sz="3999">
                <a:solidFill>
                  <a:srgbClr val="FFFFFF"/>
                </a:solidFill>
                <a:latin typeface="Canva Sans Bold"/>
              </a:rPr>
              <a:t>Technician</a:t>
            </a:r>
          </a:p>
        </p:txBody>
      </p:sp>
      <p:sp>
        <p:nvSpPr>
          <p:cNvPr name="Freeform 10" id="10"/>
          <p:cNvSpPr/>
          <p:nvPr/>
        </p:nvSpPr>
        <p:spPr>
          <a:xfrm flipH="false" flipV="false" rot="0">
            <a:off x="13693282" y="2059000"/>
            <a:ext cx="2647555" cy="3027350"/>
          </a:xfrm>
          <a:custGeom>
            <a:avLst/>
            <a:gdLst/>
            <a:ahLst/>
            <a:cxnLst/>
            <a:rect r="r" b="b" t="t" l="l"/>
            <a:pathLst>
              <a:path h="3027350" w="2647555">
                <a:moveTo>
                  <a:pt x="0" y="0"/>
                </a:moveTo>
                <a:lnTo>
                  <a:pt x="2647555" y="0"/>
                </a:lnTo>
                <a:lnTo>
                  <a:pt x="2647555" y="3027350"/>
                </a:lnTo>
                <a:lnTo>
                  <a:pt x="0" y="3027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1" id="11"/>
          <p:cNvSpPr/>
          <p:nvPr/>
        </p:nvSpPr>
        <p:spPr>
          <a:xfrm flipH="true">
            <a:off x="10467777" y="3572675"/>
            <a:ext cx="3225505" cy="4356043"/>
          </a:xfrm>
          <a:prstGeom prst="line">
            <a:avLst/>
          </a:prstGeom>
          <a:ln cap="flat" w="38100">
            <a:solidFill>
              <a:srgbClr val="FFFFFF"/>
            </a:solidFill>
            <a:prstDash val="solid"/>
            <a:headEnd type="none" len="sm" w="sm"/>
            <a:tailEnd type="triangle" len="med" w="lg"/>
          </a:ln>
        </p:spPr>
      </p:sp>
      <p:sp>
        <p:nvSpPr>
          <p:cNvPr name="Freeform 12" id="12"/>
          <p:cNvSpPr/>
          <p:nvPr/>
        </p:nvSpPr>
        <p:spPr>
          <a:xfrm flipH="false" flipV="false" rot="0">
            <a:off x="7820223" y="6013740"/>
            <a:ext cx="2647555" cy="3027350"/>
          </a:xfrm>
          <a:custGeom>
            <a:avLst/>
            <a:gdLst/>
            <a:ahLst/>
            <a:cxnLst/>
            <a:rect r="r" b="b" t="t" l="l"/>
            <a:pathLst>
              <a:path h="3027350" w="2647555">
                <a:moveTo>
                  <a:pt x="0" y="0"/>
                </a:moveTo>
                <a:lnTo>
                  <a:pt x="2647554" y="0"/>
                </a:lnTo>
                <a:lnTo>
                  <a:pt x="2647554" y="3027350"/>
                </a:lnTo>
                <a:lnTo>
                  <a:pt x="0" y="3027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7085350" y="9163050"/>
            <a:ext cx="69592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11</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474521" y="118110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INTERVIEW PROCESS</a:t>
            </a:r>
          </a:p>
        </p:txBody>
      </p:sp>
      <p:grpSp>
        <p:nvGrpSpPr>
          <p:cNvPr name="Group 3" id="3"/>
          <p:cNvGrpSpPr/>
          <p:nvPr/>
        </p:nvGrpSpPr>
        <p:grpSpPr>
          <a:xfrm rot="0">
            <a:off x="1669379" y="2624541"/>
            <a:ext cx="3989052" cy="2655309"/>
            <a:chOff x="0" y="0"/>
            <a:chExt cx="5318736" cy="3540413"/>
          </a:xfrm>
        </p:grpSpPr>
        <p:grpSp>
          <p:nvGrpSpPr>
            <p:cNvPr name="Group 4" id="4"/>
            <p:cNvGrpSpPr/>
            <p:nvPr/>
          </p:nvGrpSpPr>
          <p:grpSpPr>
            <a:xfrm rot="0">
              <a:off x="0" y="0"/>
              <a:ext cx="5318736" cy="3540413"/>
              <a:chOff x="0" y="0"/>
              <a:chExt cx="967181" cy="643803"/>
            </a:xfrm>
          </p:grpSpPr>
          <p:sp>
            <p:nvSpPr>
              <p:cNvPr name="Freeform 5" id="5"/>
              <p:cNvSpPr/>
              <p:nvPr/>
            </p:nvSpPr>
            <p:spPr>
              <a:xfrm flipH="false" flipV="false" rot="0">
                <a:off x="0" y="0"/>
                <a:ext cx="967180" cy="643803"/>
              </a:xfrm>
              <a:custGeom>
                <a:avLst/>
                <a:gdLst/>
                <a:ahLst/>
                <a:cxnLst/>
                <a:rect r="r" b="b" t="t" l="l"/>
                <a:pathLst>
                  <a:path h="643803" w="967180">
                    <a:moveTo>
                      <a:pt x="0" y="0"/>
                    </a:moveTo>
                    <a:lnTo>
                      <a:pt x="967180" y="0"/>
                    </a:lnTo>
                    <a:lnTo>
                      <a:pt x="967180" y="643803"/>
                    </a:lnTo>
                    <a:lnTo>
                      <a:pt x="0" y="643803"/>
                    </a:lnTo>
                    <a:close/>
                  </a:path>
                </a:pathLst>
              </a:custGeom>
              <a:solidFill>
                <a:srgbClr val="5383FF"/>
              </a:solidFill>
            </p:spPr>
          </p:sp>
          <p:sp>
            <p:nvSpPr>
              <p:cNvPr name="TextBox 6" id="6"/>
              <p:cNvSpPr txBox="true"/>
              <p:nvPr/>
            </p:nvSpPr>
            <p:spPr>
              <a:xfrm>
                <a:off x="0" y="19050"/>
                <a:ext cx="967181" cy="624753"/>
              </a:xfrm>
              <a:prstGeom prst="rect">
                <a:avLst/>
              </a:prstGeom>
            </p:spPr>
            <p:txBody>
              <a:bodyPr anchor="ctr" rtlCol="false" tIns="50800" lIns="50800" bIns="50800" rIns="50800"/>
              <a:lstStyle/>
              <a:p>
                <a:pPr algn="ctr">
                  <a:lnSpc>
                    <a:spcPts val="2266"/>
                  </a:lnSpc>
                </a:pPr>
              </a:p>
            </p:txBody>
          </p:sp>
        </p:grpSp>
        <p:sp>
          <p:nvSpPr>
            <p:cNvPr name="TextBox 7" id="7"/>
            <p:cNvSpPr txBox="true"/>
            <p:nvPr/>
          </p:nvSpPr>
          <p:spPr>
            <a:xfrm rot="0">
              <a:off x="1067755" y="956940"/>
              <a:ext cx="3183227" cy="1147691"/>
            </a:xfrm>
            <a:prstGeom prst="rect">
              <a:avLst/>
            </a:prstGeom>
          </p:spPr>
          <p:txBody>
            <a:bodyPr anchor="t" rtlCol="false" tIns="0" lIns="0" bIns="0" rIns="0">
              <a:spAutoFit/>
            </a:bodyPr>
            <a:lstStyle/>
            <a:p>
              <a:pPr algn="ctr">
                <a:lnSpc>
                  <a:spcPts val="3222"/>
                </a:lnSpc>
              </a:pPr>
              <a:r>
                <a:rPr lang="en-US" sz="3129">
                  <a:solidFill>
                    <a:srgbClr val="FFFFFF"/>
                  </a:solidFill>
                  <a:latin typeface="Arimo Bold"/>
                </a:rPr>
                <a:t>Invite participant</a:t>
              </a:r>
            </a:p>
          </p:txBody>
        </p:sp>
      </p:grpSp>
      <p:grpSp>
        <p:nvGrpSpPr>
          <p:cNvPr name="Group 8" id="8"/>
          <p:cNvGrpSpPr/>
          <p:nvPr/>
        </p:nvGrpSpPr>
        <p:grpSpPr>
          <a:xfrm rot="0">
            <a:off x="7293436" y="2624541"/>
            <a:ext cx="3823681" cy="2655309"/>
            <a:chOff x="0" y="0"/>
            <a:chExt cx="5098242" cy="3540413"/>
          </a:xfrm>
        </p:grpSpPr>
        <p:grpSp>
          <p:nvGrpSpPr>
            <p:cNvPr name="Group 9" id="9"/>
            <p:cNvGrpSpPr/>
            <p:nvPr/>
          </p:nvGrpSpPr>
          <p:grpSpPr>
            <a:xfrm rot="0">
              <a:off x="0" y="0"/>
              <a:ext cx="5098242" cy="3540413"/>
              <a:chOff x="0" y="0"/>
              <a:chExt cx="966960" cy="671494"/>
            </a:xfrm>
          </p:grpSpPr>
          <p:sp>
            <p:nvSpPr>
              <p:cNvPr name="Freeform 10" id="10"/>
              <p:cNvSpPr/>
              <p:nvPr/>
            </p:nvSpPr>
            <p:spPr>
              <a:xfrm flipH="false" flipV="false" rot="0">
                <a:off x="0" y="0"/>
                <a:ext cx="966960" cy="671494"/>
              </a:xfrm>
              <a:custGeom>
                <a:avLst/>
                <a:gdLst/>
                <a:ahLst/>
                <a:cxnLst/>
                <a:rect r="r" b="b" t="t" l="l"/>
                <a:pathLst>
                  <a:path h="671494" w="966960">
                    <a:moveTo>
                      <a:pt x="0" y="0"/>
                    </a:moveTo>
                    <a:lnTo>
                      <a:pt x="966960" y="0"/>
                    </a:lnTo>
                    <a:lnTo>
                      <a:pt x="966960" y="671494"/>
                    </a:lnTo>
                    <a:lnTo>
                      <a:pt x="0" y="671494"/>
                    </a:lnTo>
                    <a:close/>
                  </a:path>
                </a:pathLst>
              </a:custGeom>
              <a:solidFill>
                <a:srgbClr val="3139A8"/>
              </a:solidFill>
            </p:spPr>
          </p:sp>
          <p:sp>
            <p:nvSpPr>
              <p:cNvPr name="TextBox 11" id="11"/>
              <p:cNvSpPr txBox="true"/>
              <p:nvPr/>
            </p:nvSpPr>
            <p:spPr>
              <a:xfrm>
                <a:off x="0" y="19050"/>
                <a:ext cx="966960" cy="652444"/>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0">
              <a:off x="1023490" y="730369"/>
              <a:ext cx="3051263" cy="2131060"/>
            </a:xfrm>
            <a:prstGeom prst="rect">
              <a:avLst/>
            </a:prstGeom>
          </p:spPr>
          <p:txBody>
            <a:bodyPr anchor="t" rtlCol="false" tIns="0" lIns="0" bIns="0" rIns="0">
              <a:spAutoFit/>
            </a:bodyPr>
            <a:lstStyle/>
            <a:p>
              <a:pPr algn="ctr">
                <a:lnSpc>
                  <a:spcPts val="3090"/>
                </a:lnSpc>
              </a:pPr>
              <a:r>
                <a:rPr lang="en-US" sz="3000">
                  <a:solidFill>
                    <a:srgbClr val="FFFFFF"/>
                  </a:solidFill>
                  <a:latin typeface="Arimo Bold"/>
                </a:rPr>
                <a:t>Coordinate time and place for interview</a:t>
              </a:r>
            </a:p>
          </p:txBody>
        </p:sp>
      </p:grpSp>
      <p:grpSp>
        <p:nvGrpSpPr>
          <p:cNvPr name="Group 13" id="13"/>
          <p:cNvGrpSpPr/>
          <p:nvPr/>
        </p:nvGrpSpPr>
        <p:grpSpPr>
          <a:xfrm rot="0">
            <a:off x="12794939" y="2624541"/>
            <a:ext cx="3823681" cy="2655309"/>
            <a:chOff x="0" y="0"/>
            <a:chExt cx="5098242" cy="3540413"/>
          </a:xfrm>
        </p:grpSpPr>
        <p:grpSp>
          <p:nvGrpSpPr>
            <p:cNvPr name="Group 14" id="14"/>
            <p:cNvGrpSpPr/>
            <p:nvPr/>
          </p:nvGrpSpPr>
          <p:grpSpPr>
            <a:xfrm rot="0">
              <a:off x="0" y="0"/>
              <a:ext cx="5098242" cy="3540413"/>
              <a:chOff x="0" y="0"/>
              <a:chExt cx="966960" cy="671494"/>
            </a:xfrm>
          </p:grpSpPr>
          <p:sp>
            <p:nvSpPr>
              <p:cNvPr name="Freeform 15" id="15"/>
              <p:cNvSpPr/>
              <p:nvPr/>
            </p:nvSpPr>
            <p:spPr>
              <a:xfrm flipH="false" flipV="false" rot="0">
                <a:off x="0" y="0"/>
                <a:ext cx="966960" cy="671494"/>
              </a:xfrm>
              <a:custGeom>
                <a:avLst/>
                <a:gdLst/>
                <a:ahLst/>
                <a:cxnLst/>
                <a:rect r="r" b="b" t="t" l="l"/>
                <a:pathLst>
                  <a:path h="671494" w="966960">
                    <a:moveTo>
                      <a:pt x="0" y="0"/>
                    </a:moveTo>
                    <a:lnTo>
                      <a:pt x="966960" y="0"/>
                    </a:lnTo>
                    <a:lnTo>
                      <a:pt x="966960" y="671494"/>
                    </a:lnTo>
                    <a:lnTo>
                      <a:pt x="0" y="671494"/>
                    </a:lnTo>
                    <a:close/>
                  </a:path>
                </a:pathLst>
              </a:custGeom>
              <a:solidFill>
                <a:srgbClr val="5383FF"/>
              </a:solidFill>
            </p:spPr>
          </p:sp>
          <p:sp>
            <p:nvSpPr>
              <p:cNvPr name="TextBox 16" id="16"/>
              <p:cNvSpPr txBox="true"/>
              <p:nvPr/>
            </p:nvSpPr>
            <p:spPr>
              <a:xfrm>
                <a:off x="0" y="19050"/>
                <a:ext cx="966960" cy="652444"/>
              </a:xfrm>
              <a:prstGeom prst="rect">
                <a:avLst/>
              </a:prstGeom>
            </p:spPr>
            <p:txBody>
              <a:bodyPr anchor="ctr" rtlCol="false" tIns="50800" lIns="50800" bIns="50800" rIns="50800"/>
              <a:lstStyle/>
              <a:p>
                <a:pPr algn="ctr">
                  <a:lnSpc>
                    <a:spcPts val="2266"/>
                  </a:lnSpc>
                </a:pPr>
              </a:p>
            </p:txBody>
          </p:sp>
        </p:grpSp>
        <p:sp>
          <p:nvSpPr>
            <p:cNvPr name="TextBox 17" id="17"/>
            <p:cNvSpPr txBox="true"/>
            <p:nvPr/>
          </p:nvSpPr>
          <p:spPr>
            <a:xfrm rot="0">
              <a:off x="1023490" y="984076"/>
              <a:ext cx="3051263" cy="1610360"/>
            </a:xfrm>
            <a:prstGeom prst="rect">
              <a:avLst/>
            </a:prstGeom>
          </p:spPr>
          <p:txBody>
            <a:bodyPr anchor="t" rtlCol="false" tIns="0" lIns="0" bIns="0" rIns="0">
              <a:spAutoFit/>
            </a:bodyPr>
            <a:lstStyle/>
            <a:p>
              <a:pPr algn="ctr">
                <a:lnSpc>
                  <a:spcPts val="3090"/>
                </a:lnSpc>
              </a:pPr>
              <a:r>
                <a:rPr lang="en-US" sz="3000">
                  <a:solidFill>
                    <a:srgbClr val="FFFFFF"/>
                  </a:solidFill>
                  <a:latin typeface="Arimo Bold"/>
                </a:rPr>
                <a:t>Sign Consent form</a:t>
              </a:r>
            </a:p>
          </p:txBody>
        </p:sp>
      </p:grpSp>
      <p:grpSp>
        <p:nvGrpSpPr>
          <p:cNvPr name="Group 18" id="18"/>
          <p:cNvGrpSpPr/>
          <p:nvPr/>
        </p:nvGrpSpPr>
        <p:grpSpPr>
          <a:xfrm rot="0">
            <a:off x="9765194" y="6602991"/>
            <a:ext cx="3823681" cy="2655309"/>
            <a:chOff x="0" y="0"/>
            <a:chExt cx="5098242" cy="3540413"/>
          </a:xfrm>
        </p:grpSpPr>
        <p:grpSp>
          <p:nvGrpSpPr>
            <p:cNvPr name="Group 19" id="19"/>
            <p:cNvGrpSpPr/>
            <p:nvPr/>
          </p:nvGrpSpPr>
          <p:grpSpPr>
            <a:xfrm rot="0">
              <a:off x="0" y="0"/>
              <a:ext cx="5098242" cy="3540413"/>
              <a:chOff x="0" y="0"/>
              <a:chExt cx="966960" cy="671494"/>
            </a:xfrm>
          </p:grpSpPr>
          <p:sp>
            <p:nvSpPr>
              <p:cNvPr name="Freeform 20" id="20"/>
              <p:cNvSpPr/>
              <p:nvPr/>
            </p:nvSpPr>
            <p:spPr>
              <a:xfrm flipH="false" flipV="false" rot="0">
                <a:off x="0" y="0"/>
                <a:ext cx="966960" cy="671494"/>
              </a:xfrm>
              <a:custGeom>
                <a:avLst/>
                <a:gdLst/>
                <a:ahLst/>
                <a:cxnLst/>
                <a:rect r="r" b="b" t="t" l="l"/>
                <a:pathLst>
                  <a:path h="671494" w="966960">
                    <a:moveTo>
                      <a:pt x="0" y="0"/>
                    </a:moveTo>
                    <a:lnTo>
                      <a:pt x="966960" y="0"/>
                    </a:lnTo>
                    <a:lnTo>
                      <a:pt x="966960" y="671494"/>
                    </a:lnTo>
                    <a:lnTo>
                      <a:pt x="0" y="671494"/>
                    </a:lnTo>
                    <a:close/>
                  </a:path>
                </a:pathLst>
              </a:custGeom>
              <a:solidFill>
                <a:srgbClr val="3139A8"/>
              </a:solidFill>
            </p:spPr>
          </p:sp>
          <p:sp>
            <p:nvSpPr>
              <p:cNvPr name="TextBox 21" id="21"/>
              <p:cNvSpPr txBox="true"/>
              <p:nvPr/>
            </p:nvSpPr>
            <p:spPr>
              <a:xfrm>
                <a:off x="0" y="19050"/>
                <a:ext cx="966960" cy="652444"/>
              </a:xfrm>
              <a:prstGeom prst="rect">
                <a:avLst/>
              </a:prstGeom>
            </p:spPr>
            <p:txBody>
              <a:bodyPr anchor="ctr" rtlCol="false" tIns="50800" lIns="50800" bIns="50800" rIns="50800"/>
              <a:lstStyle/>
              <a:p>
                <a:pPr algn="ctr">
                  <a:lnSpc>
                    <a:spcPts val="2266"/>
                  </a:lnSpc>
                </a:pPr>
              </a:p>
            </p:txBody>
          </p:sp>
        </p:grpSp>
        <p:sp>
          <p:nvSpPr>
            <p:cNvPr name="TextBox 22" id="22"/>
            <p:cNvSpPr txBox="true"/>
            <p:nvPr/>
          </p:nvSpPr>
          <p:spPr>
            <a:xfrm rot="0">
              <a:off x="1023490" y="730369"/>
              <a:ext cx="3051263" cy="2131060"/>
            </a:xfrm>
            <a:prstGeom prst="rect">
              <a:avLst/>
            </a:prstGeom>
          </p:spPr>
          <p:txBody>
            <a:bodyPr anchor="t" rtlCol="false" tIns="0" lIns="0" bIns="0" rIns="0">
              <a:spAutoFit/>
            </a:bodyPr>
            <a:lstStyle/>
            <a:p>
              <a:pPr algn="ctr">
                <a:lnSpc>
                  <a:spcPts val="3090"/>
                </a:lnSpc>
              </a:pPr>
              <a:r>
                <a:rPr lang="en-US" sz="3000">
                  <a:solidFill>
                    <a:srgbClr val="FFFFFF"/>
                  </a:solidFill>
                  <a:latin typeface="Arimo Bold"/>
                </a:rPr>
                <a:t>Ask Permission for Audio Recording</a:t>
              </a:r>
            </a:p>
          </p:txBody>
        </p:sp>
      </p:grpSp>
      <p:grpSp>
        <p:nvGrpSpPr>
          <p:cNvPr name="Group 23" id="23"/>
          <p:cNvGrpSpPr/>
          <p:nvPr/>
        </p:nvGrpSpPr>
        <p:grpSpPr>
          <a:xfrm rot="0">
            <a:off x="3469754" y="6602991"/>
            <a:ext cx="3823681" cy="2655309"/>
            <a:chOff x="0" y="0"/>
            <a:chExt cx="5098242" cy="3540413"/>
          </a:xfrm>
        </p:grpSpPr>
        <p:grpSp>
          <p:nvGrpSpPr>
            <p:cNvPr name="Group 24" id="24"/>
            <p:cNvGrpSpPr/>
            <p:nvPr/>
          </p:nvGrpSpPr>
          <p:grpSpPr>
            <a:xfrm rot="0">
              <a:off x="0" y="0"/>
              <a:ext cx="5098242" cy="3540413"/>
              <a:chOff x="0" y="0"/>
              <a:chExt cx="966960" cy="671494"/>
            </a:xfrm>
          </p:grpSpPr>
          <p:sp>
            <p:nvSpPr>
              <p:cNvPr name="Freeform 25" id="25"/>
              <p:cNvSpPr/>
              <p:nvPr/>
            </p:nvSpPr>
            <p:spPr>
              <a:xfrm flipH="false" flipV="false" rot="0">
                <a:off x="0" y="0"/>
                <a:ext cx="966960" cy="671494"/>
              </a:xfrm>
              <a:custGeom>
                <a:avLst/>
                <a:gdLst/>
                <a:ahLst/>
                <a:cxnLst/>
                <a:rect r="r" b="b" t="t" l="l"/>
                <a:pathLst>
                  <a:path h="671494" w="966960">
                    <a:moveTo>
                      <a:pt x="0" y="0"/>
                    </a:moveTo>
                    <a:lnTo>
                      <a:pt x="966960" y="0"/>
                    </a:lnTo>
                    <a:lnTo>
                      <a:pt x="966960" y="671494"/>
                    </a:lnTo>
                    <a:lnTo>
                      <a:pt x="0" y="671494"/>
                    </a:lnTo>
                    <a:close/>
                  </a:path>
                </a:pathLst>
              </a:custGeom>
              <a:solidFill>
                <a:srgbClr val="5383FF"/>
              </a:solidFill>
            </p:spPr>
          </p:sp>
          <p:sp>
            <p:nvSpPr>
              <p:cNvPr name="TextBox 26" id="26"/>
              <p:cNvSpPr txBox="true"/>
              <p:nvPr/>
            </p:nvSpPr>
            <p:spPr>
              <a:xfrm>
                <a:off x="0" y="19050"/>
                <a:ext cx="966960" cy="652444"/>
              </a:xfrm>
              <a:prstGeom prst="rect">
                <a:avLst/>
              </a:prstGeom>
            </p:spPr>
            <p:txBody>
              <a:bodyPr anchor="ctr" rtlCol="false" tIns="50800" lIns="50800" bIns="50800" rIns="50800"/>
              <a:lstStyle/>
              <a:p>
                <a:pPr algn="ctr">
                  <a:lnSpc>
                    <a:spcPts val="2266"/>
                  </a:lnSpc>
                </a:pPr>
              </a:p>
            </p:txBody>
          </p:sp>
        </p:grpSp>
        <p:sp>
          <p:nvSpPr>
            <p:cNvPr name="TextBox 27" id="27"/>
            <p:cNvSpPr txBox="true"/>
            <p:nvPr/>
          </p:nvSpPr>
          <p:spPr>
            <a:xfrm rot="0">
              <a:off x="1023490" y="1244426"/>
              <a:ext cx="3051263" cy="1089660"/>
            </a:xfrm>
            <a:prstGeom prst="rect">
              <a:avLst/>
            </a:prstGeom>
          </p:spPr>
          <p:txBody>
            <a:bodyPr anchor="t" rtlCol="false" tIns="0" lIns="0" bIns="0" rIns="0">
              <a:spAutoFit/>
            </a:bodyPr>
            <a:lstStyle/>
            <a:p>
              <a:pPr algn="ctr">
                <a:lnSpc>
                  <a:spcPts val="3090"/>
                </a:lnSpc>
              </a:pPr>
              <a:r>
                <a:rPr lang="en-US" sz="3000">
                  <a:solidFill>
                    <a:srgbClr val="FFFFFF"/>
                  </a:solidFill>
                  <a:latin typeface="Arimo Bold"/>
                </a:rPr>
                <a:t>Start Interview</a:t>
              </a:r>
            </a:p>
          </p:txBody>
        </p:sp>
      </p:grpSp>
      <p:sp>
        <p:nvSpPr>
          <p:cNvPr name="AutoShape 28" id="28"/>
          <p:cNvSpPr/>
          <p:nvPr/>
        </p:nvSpPr>
        <p:spPr>
          <a:xfrm>
            <a:off x="5658432" y="3952196"/>
            <a:ext cx="1635004" cy="0"/>
          </a:xfrm>
          <a:prstGeom prst="line">
            <a:avLst/>
          </a:prstGeom>
          <a:ln cap="flat" w="38100">
            <a:solidFill>
              <a:srgbClr val="000000"/>
            </a:solidFill>
            <a:prstDash val="solid"/>
            <a:headEnd type="none" len="sm" w="sm"/>
            <a:tailEnd type="triangle" len="med" w="lg"/>
          </a:ln>
        </p:spPr>
      </p:sp>
      <p:sp>
        <p:nvSpPr>
          <p:cNvPr name="AutoShape 29" id="29"/>
          <p:cNvSpPr/>
          <p:nvPr/>
        </p:nvSpPr>
        <p:spPr>
          <a:xfrm>
            <a:off x="11117117" y="3952196"/>
            <a:ext cx="1677822" cy="0"/>
          </a:xfrm>
          <a:prstGeom prst="line">
            <a:avLst/>
          </a:prstGeom>
          <a:ln cap="flat" w="38100">
            <a:solidFill>
              <a:srgbClr val="000000"/>
            </a:solidFill>
            <a:prstDash val="solid"/>
            <a:headEnd type="none" len="sm" w="sm"/>
            <a:tailEnd type="triangle" len="med" w="lg"/>
          </a:ln>
        </p:spPr>
      </p:sp>
      <p:sp>
        <p:nvSpPr>
          <p:cNvPr name="AutoShape 30" id="30"/>
          <p:cNvSpPr/>
          <p:nvPr/>
        </p:nvSpPr>
        <p:spPr>
          <a:xfrm flipH="true">
            <a:off x="13588875" y="5279851"/>
            <a:ext cx="1117905" cy="2650794"/>
          </a:xfrm>
          <a:prstGeom prst="line">
            <a:avLst/>
          </a:prstGeom>
          <a:ln cap="flat" w="38100">
            <a:solidFill>
              <a:srgbClr val="000000"/>
            </a:solidFill>
            <a:prstDash val="solid"/>
            <a:headEnd type="none" len="sm" w="sm"/>
            <a:tailEnd type="triangle" len="med" w="lg"/>
          </a:ln>
        </p:spPr>
      </p:sp>
      <p:sp>
        <p:nvSpPr>
          <p:cNvPr name="AutoShape 31" id="31"/>
          <p:cNvSpPr/>
          <p:nvPr/>
        </p:nvSpPr>
        <p:spPr>
          <a:xfrm flipH="true">
            <a:off x="7293436" y="7930645"/>
            <a:ext cx="2471758" cy="0"/>
          </a:xfrm>
          <a:prstGeom prst="line">
            <a:avLst/>
          </a:prstGeom>
          <a:ln cap="flat" w="38100">
            <a:solidFill>
              <a:srgbClr val="000000"/>
            </a:solidFill>
            <a:prstDash val="solid"/>
            <a:headEnd type="none" len="sm" w="sm"/>
            <a:tailEnd type="triangle" len="med" w="lg"/>
          </a:ln>
        </p:spPr>
      </p:sp>
      <p:sp>
        <p:nvSpPr>
          <p:cNvPr name="TextBox 32" id="32"/>
          <p:cNvSpPr txBox="true"/>
          <p:nvPr/>
        </p:nvSpPr>
        <p:spPr>
          <a:xfrm rot="0">
            <a:off x="17075348" y="9163050"/>
            <a:ext cx="71592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9144000" y="-633455"/>
            <a:ext cx="10390744" cy="11553911"/>
            <a:chOff x="0" y="0"/>
            <a:chExt cx="2627686" cy="2921836"/>
          </a:xfrm>
        </p:grpSpPr>
        <p:sp>
          <p:nvSpPr>
            <p:cNvPr name="Freeform 3" id="3"/>
            <p:cNvSpPr/>
            <p:nvPr/>
          </p:nvSpPr>
          <p:spPr>
            <a:xfrm flipH="false" flipV="false" rot="0">
              <a:off x="0" y="0"/>
              <a:ext cx="2627686" cy="2921836"/>
            </a:xfrm>
            <a:custGeom>
              <a:avLst/>
              <a:gdLst/>
              <a:ahLst/>
              <a:cxnLst/>
              <a:rect r="r" b="b" t="t" l="l"/>
              <a:pathLst>
                <a:path h="2921836" w="2627686">
                  <a:moveTo>
                    <a:pt x="0" y="0"/>
                  </a:moveTo>
                  <a:lnTo>
                    <a:pt x="2627686" y="0"/>
                  </a:lnTo>
                  <a:lnTo>
                    <a:pt x="2627686" y="2921836"/>
                  </a:lnTo>
                  <a:lnTo>
                    <a:pt x="0" y="2921836"/>
                  </a:lnTo>
                  <a:close/>
                </a:path>
              </a:pathLst>
            </a:custGeom>
            <a:solidFill>
              <a:srgbClr val="FFFFFF"/>
            </a:solidFill>
          </p:spPr>
        </p:sp>
        <p:sp>
          <p:nvSpPr>
            <p:cNvPr name="TextBox 4" id="4"/>
            <p:cNvSpPr txBox="true"/>
            <p:nvPr/>
          </p:nvSpPr>
          <p:spPr>
            <a:xfrm>
              <a:off x="0" y="19050"/>
              <a:ext cx="2627686"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2564989" y="2892806"/>
            <a:ext cx="3212765" cy="3183558"/>
          </a:xfrm>
          <a:custGeom>
            <a:avLst/>
            <a:gdLst/>
            <a:ahLst/>
            <a:cxnLst/>
            <a:rect r="r" b="b" t="t" l="l"/>
            <a:pathLst>
              <a:path h="3183558" w="3212765">
                <a:moveTo>
                  <a:pt x="0" y="0"/>
                </a:moveTo>
                <a:lnTo>
                  <a:pt x="3212765" y="0"/>
                </a:lnTo>
                <a:lnTo>
                  <a:pt x="3212765" y="3183558"/>
                </a:lnTo>
                <a:lnTo>
                  <a:pt x="0" y="3183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07781" y="2701480"/>
            <a:ext cx="4568371" cy="3374884"/>
          </a:xfrm>
          <a:custGeom>
            <a:avLst/>
            <a:gdLst/>
            <a:ahLst/>
            <a:cxnLst/>
            <a:rect r="r" b="b" t="t" l="l"/>
            <a:pathLst>
              <a:path h="3374884" w="4568371">
                <a:moveTo>
                  <a:pt x="0" y="0"/>
                </a:moveTo>
                <a:lnTo>
                  <a:pt x="4568371" y="0"/>
                </a:lnTo>
                <a:lnTo>
                  <a:pt x="4568371" y="3374884"/>
                </a:lnTo>
                <a:lnTo>
                  <a:pt x="0" y="3374884"/>
                </a:lnTo>
                <a:lnTo>
                  <a:pt x="0" y="0"/>
                </a:lnTo>
                <a:close/>
              </a:path>
            </a:pathLst>
          </a:custGeom>
          <a:blipFill>
            <a:blip r:embed="rId4"/>
            <a:stretch>
              <a:fillRect l="0" t="0" r="0" b="0"/>
            </a:stretch>
          </a:blipFill>
        </p:spPr>
      </p:sp>
      <p:sp>
        <p:nvSpPr>
          <p:cNvPr name="TextBox 7" id="7"/>
          <p:cNvSpPr txBox="true"/>
          <p:nvPr/>
        </p:nvSpPr>
        <p:spPr>
          <a:xfrm rot="0">
            <a:off x="4171372" y="686295"/>
            <a:ext cx="9945257" cy="1024890"/>
          </a:xfrm>
          <a:prstGeom prst="rect">
            <a:avLst/>
          </a:prstGeom>
        </p:spPr>
        <p:txBody>
          <a:bodyPr anchor="t" rtlCol="false" tIns="0" lIns="0" bIns="0" rIns="0">
            <a:spAutoFit/>
          </a:bodyPr>
          <a:lstStyle/>
          <a:p>
            <a:pPr marL="0" indent="0" lvl="0">
              <a:lnSpc>
                <a:spcPts val="7979"/>
              </a:lnSpc>
            </a:pPr>
            <a:r>
              <a:rPr lang="en-US" sz="6999" spc="-293">
                <a:solidFill>
                  <a:srgbClr val="000000"/>
                </a:solidFill>
                <a:latin typeface="Be Vietnam Ultra-Bold"/>
              </a:rPr>
              <a:t>INTERVIEW ANALYSIS</a:t>
            </a:r>
          </a:p>
        </p:txBody>
      </p:sp>
      <p:sp>
        <p:nvSpPr>
          <p:cNvPr name="TextBox 8" id="8"/>
          <p:cNvSpPr txBox="true"/>
          <p:nvPr/>
        </p:nvSpPr>
        <p:spPr>
          <a:xfrm rot="0">
            <a:off x="1908292" y="6308206"/>
            <a:ext cx="4863565" cy="767715"/>
          </a:xfrm>
          <a:prstGeom prst="rect">
            <a:avLst/>
          </a:prstGeom>
        </p:spPr>
        <p:txBody>
          <a:bodyPr anchor="t" rtlCol="false" tIns="0" lIns="0" bIns="0" rIns="0">
            <a:spAutoFit/>
          </a:bodyPr>
          <a:lstStyle/>
          <a:p>
            <a:pPr>
              <a:lnSpc>
                <a:spcPts val="6479"/>
              </a:lnSpc>
            </a:pPr>
            <a:r>
              <a:rPr lang="en-US" sz="3999">
                <a:solidFill>
                  <a:srgbClr val="FFFFFF"/>
                </a:solidFill>
                <a:latin typeface="Be Vietnam Medium"/>
              </a:rPr>
              <a:t>Quantitative Data</a:t>
            </a:r>
          </a:p>
        </p:txBody>
      </p:sp>
      <p:sp>
        <p:nvSpPr>
          <p:cNvPr name="TextBox 9" id="9"/>
          <p:cNvSpPr txBox="true"/>
          <p:nvPr/>
        </p:nvSpPr>
        <p:spPr>
          <a:xfrm rot="0">
            <a:off x="11678626" y="6308206"/>
            <a:ext cx="4297525" cy="767715"/>
          </a:xfrm>
          <a:prstGeom prst="rect">
            <a:avLst/>
          </a:prstGeom>
        </p:spPr>
        <p:txBody>
          <a:bodyPr anchor="t" rtlCol="false" tIns="0" lIns="0" bIns="0" rIns="0">
            <a:spAutoFit/>
          </a:bodyPr>
          <a:lstStyle/>
          <a:p>
            <a:pPr>
              <a:lnSpc>
                <a:spcPts val="6479"/>
              </a:lnSpc>
            </a:pPr>
            <a:r>
              <a:rPr lang="en-US" sz="3999">
                <a:solidFill>
                  <a:srgbClr val="000000"/>
                </a:solidFill>
                <a:latin typeface="Be Vietnam Medium"/>
              </a:rPr>
              <a:t>Qualitative Data</a:t>
            </a:r>
          </a:p>
        </p:txBody>
      </p:sp>
      <p:sp>
        <p:nvSpPr>
          <p:cNvPr name="TextBox 10" id="10"/>
          <p:cNvSpPr txBox="true"/>
          <p:nvPr/>
        </p:nvSpPr>
        <p:spPr>
          <a:xfrm rot="0">
            <a:off x="17064276" y="9163050"/>
            <a:ext cx="7380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326693"/>
            <a:ext cx="11811676" cy="2483481"/>
          </a:xfrm>
          <a:custGeom>
            <a:avLst/>
            <a:gdLst/>
            <a:ahLst/>
            <a:cxnLst/>
            <a:rect r="r" b="b" t="t" l="l"/>
            <a:pathLst>
              <a:path h="2483481" w="11811676">
                <a:moveTo>
                  <a:pt x="0" y="0"/>
                </a:moveTo>
                <a:lnTo>
                  <a:pt x="11811676" y="0"/>
                </a:lnTo>
                <a:lnTo>
                  <a:pt x="11811676" y="2483481"/>
                </a:lnTo>
                <a:lnTo>
                  <a:pt x="0" y="2483481"/>
                </a:lnTo>
                <a:lnTo>
                  <a:pt x="0" y="0"/>
                </a:lnTo>
                <a:close/>
              </a:path>
            </a:pathLst>
          </a:custGeom>
          <a:blipFill>
            <a:blip r:embed="rId2"/>
            <a:stretch>
              <a:fillRect l="0" t="0" r="0" b="0"/>
            </a:stretch>
          </a:blipFill>
        </p:spPr>
      </p:sp>
      <p:sp>
        <p:nvSpPr>
          <p:cNvPr name="Freeform 3" id="3"/>
          <p:cNvSpPr/>
          <p:nvPr/>
        </p:nvSpPr>
        <p:spPr>
          <a:xfrm flipH="false" flipV="false" rot="0">
            <a:off x="6934538" y="5852093"/>
            <a:ext cx="8013831" cy="3595610"/>
          </a:xfrm>
          <a:custGeom>
            <a:avLst/>
            <a:gdLst/>
            <a:ahLst/>
            <a:cxnLst/>
            <a:rect r="r" b="b" t="t" l="l"/>
            <a:pathLst>
              <a:path h="3595610" w="8013831">
                <a:moveTo>
                  <a:pt x="0" y="0"/>
                </a:moveTo>
                <a:lnTo>
                  <a:pt x="8013831" y="0"/>
                </a:lnTo>
                <a:lnTo>
                  <a:pt x="8013831" y="3595610"/>
                </a:lnTo>
                <a:lnTo>
                  <a:pt x="0" y="3595610"/>
                </a:lnTo>
                <a:lnTo>
                  <a:pt x="0" y="0"/>
                </a:lnTo>
                <a:close/>
              </a:path>
            </a:pathLst>
          </a:custGeom>
          <a:blipFill>
            <a:blip r:embed="rId3"/>
            <a:stretch>
              <a:fillRect l="0" t="0" r="0" b="0"/>
            </a:stretch>
          </a:blipFill>
        </p:spPr>
      </p:sp>
      <p:sp>
        <p:nvSpPr>
          <p:cNvPr name="TextBox 4" id="4"/>
          <p:cNvSpPr txBox="true"/>
          <p:nvPr/>
        </p:nvSpPr>
        <p:spPr>
          <a:xfrm rot="0">
            <a:off x="5263650" y="923925"/>
            <a:ext cx="8144233"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SOME QUANTITATIVE DATA</a:t>
            </a:r>
          </a:p>
        </p:txBody>
      </p:sp>
      <p:sp>
        <p:nvSpPr>
          <p:cNvPr name="TextBox 5" id="5"/>
          <p:cNvSpPr txBox="true"/>
          <p:nvPr/>
        </p:nvSpPr>
        <p:spPr>
          <a:xfrm rot="0">
            <a:off x="17053917" y="9163050"/>
            <a:ext cx="75878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880887"/>
            <a:ext cx="6892915" cy="5706527"/>
          </a:xfrm>
          <a:custGeom>
            <a:avLst/>
            <a:gdLst/>
            <a:ahLst/>
            <a:cxnLst/>
            <a:rect r="r" b="b" t="t" l="l"/>
            <a:pathLst>
              <a:path h="5706527" w="6892915">
                <a:moveTo>
                  <a:pt x="0" y="0"/>
                </a:moveTo>
                <a:lnTo>
                  <a:pt x="6892915" y="0"/>
                </a:lnTo>
                <a:lnTo>
                  <a:pt x="6892915" y="5706526"/>
                </a:lnTo>
                <a:lnTo>
                  <a:pt x="0" y="5706526"/>
                </a:lnTo>
                <a:lnTo>
                  <a:pt x="0" y="0"/>
                </a:lnTo>
                <a:close/>
              </a:path>
            </a:pathLst>
          </a:custGeom>
          <a:blipFill>
            <a:blip r:embed="rId2"/>
            <a:stretch>
              <a:fillRect l="0" t="0" r="0" b="0"/>
            </a:stretch>
          </a:blipFill>
        </p:spPr>
      </p:sp>
      <p:sp>
        <p:nvSpPr>
          <p:cNvPr name="Freeform 3" id="3"/>
          <p:cNvSpPr/>
          <p:nvPr/>
        </p:nvSpPr>
        <p:spPr>
          <a:xfrm flipH="false" flipV="false" rot="0">
            <a:off x="8170777" y="2880887"/>
            <a:ext cx="9088523" cy="6077658"/>
          </a:xfrm>
          <a:custGeom>
            <a:avLst/>
            <a:gdLst/>
            <a:ahLst/>
            <a:cxnLst/>
            <a:rect r="r" b="b" t="t" l="l"/>
            <a:pathLst>
              <a:path h="6077658" w="9088523">
                <a:moveTo>
                  <a:pt x="0" y="0"/>
                </a:moveTo>
                <a:lnTo>
                  <a:pt x="9088523" y="0"/>
                </a:lnTo>
                <a:lnTo>
                  <a:pt x="9088523" y="6077658"/>
                </a:lnTo>
                <a:lnTo>
                  <a:pt x="0" y="6077658"/>
                </a:lnTo>
                <a:lnTo>
                  <a:pt x="0" y="0"/>
                </a:lnTo>
                <a:close/>
              </a:path>
            </a:pathLst>
          </a:custGeom>
          <a:blipFill>
            <a:blip r:embed="rId3"/>
            <a:stretch>
              <a:fillRect l="0" t="0" r="0" b="0"/>
            </a:stretch>
          </a:blipFill>
        </p:spPr>
      </p:sp>
      <p:sp>
        <p:nvSpPr>
          <p:cNvPr name="TextBox 4" id="4"/>
          <p:cNvSpPr txBox="true"/>
          <p:nvPr/>
        </p:nvSpPr>
        <p:spPr>
          <a:xfrm rot="0">
            <a:off x="5263650" y="923925"/>
            <a:ext cx="8144233"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SOME QUANTITATIVE DATA</a:t>
            </a:r>
          </a:p>
        </p:txBody>
      </p:sp>
      <p:sp>
        <p:nvSpPr>
          <p:cNvPr name="TextBox 5" id="5"/>
          <p:cNvSpPr txBox="true"/>
          <p:nvPr/>
        </p:nvSpPr>
        <p:spPr>
          <a:xfrm rot="0">
            <a:off x="17060704" y="9163050"/>
            <a:ext cx="745212"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FFFFF"/>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37922"/>
            <a:ext cx="8797353" cy="1819656"/>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SOME QUALITATIVE DATA</a:t>
            </a:r>
          </a:p>
        </p:txBody>
      </p:sp>
      <p:sp>
        <p:nvSpPr>
          <p:cNvPr name="TextBox 7" id="7"/>
          <p:cNvSpPr txBox="true"/>
          <p:nvPr/>
        </p:nvSpPr>
        <p:spPr>
          <a:xfrm rot="0">
            <a:off x="1028700" y="2185471"/>
            <a:ext cx="9311824" cy="8170545"/>
          </a:xfrm>
          <a:prstGeom prst="rect">
            <a:avLst/>
          </a:prstGeom>
        </p:spPr>
        <p:txBody>
          <a:bodyPr anchor="t" rtlCol="false" tIns="0" lIns="0" bIns="0" rIns="0">
            <a:spAutoFit/>
          </a:bodyPr>
          <a:lstStyle/>
          <a:p>
            <a:pPr marL="431801" indent="-215900" lvl="1">
              <a:lnSpc>
                <a:spcPts val="3240"/>
              </a:lnSpc>
              <a:buFont typeface="Arial"/>
              <a:buChar char="•"/>
            </a:pPr>
            <a:r>
              <a:rPr lang="en-US" sz="2000">
                <a:solidFill>
                  <a:srgbClr val="FFFFFF"/>
                </a:solidFill>
                <a:latin typeface="Quicksand"/>
              </a:rPr>
              <a:t>Student’s cybersecurity incident in 2021, multiple students were affected</a:t>
            </a:r>
          </a:p>
          <a:p>
            <a:pPr marL="431801" indent="-215900" lvl="1">
              <a:lnSpc>
                <a:spcPts val="3240"/>
              </a:lnSpc>
              <a:buFont typeface="Arial"/>
              <a:buChar char="•"/>
            </a:pPr>
            <a:r>
              <a:rPr lang="en-US" sz="2000">
                <a:solidFill>
                  <a:srgbClr val="FFFFFF"/>
                </a:solidFill>
                <a:latin typeface="Quicksand"/>
              </a:rPr>
              <a:t>“</a:t>
            </a:r>
            <a:r>
              <a:rPr lang="en-US" sz="2000">
                <a:solidFill>
                  <a:srgbClr val="FFFFFF"/>
                </a:solidFill>
                <a:latin typeface="Quicksand"/>
              </a:rPr>
              <a:t>In the middle of class, received a security email about some data breach and they needed to secure the student account. The email asked to verify and make sure to follow instructions”</a:t>
            </a:r>
          </a:p>
          <a:p>
            <a:pPr marL="431801" indent="-215900" lvl="1">
              <a:lnSpc>
                <a:spcPts val="3240"/>
              </a:lnSpc>
              <a:buFont typeface="Arial"/>
              <a:buChar char="•"/>
            </a:pPr>
            <a:r>
              <a:rPr lang="en-US" sz="2000">
                <a:solidFill>
                  <a:srgbClr val="FFFFFF"/>
                </a:solidFill>
                <a:latin typeface="Quicksand"/>
              </a:rPr>
              <a:t>The student was n</a:t>
            </a:r>
            <a:r>
              <a:rPr lang="en-US" sz="2000">
                <a:solidFill>
                  <a:srgbClr val="FFFFFF"/>
                </a:solidFill>
                <a:latin typeface="Quicksand"/>
              </a:rPr>
              <a:t>ot so mindful, windows opened on the side, clicked link that opened a page that was “very professional looking”</a:t>
            </a:r>
          </a:p>
          <a:p>
            <a:pPr marL="431801" indent="-215900" lvl="1">
              <a:lnSpc>
                <a:spcPts val="3240"/>
              </a:lnSpc>
              <a:buFont typeface="Arial"/>
              <a:buChar char="•"/>
            </a:pPr>
            <a:r>
              <a:rPr lang="en-US" sz="2000">
                <a:solidFill>
                  <a:srgbClr val="FFFFFF"/>
                </a:solidFill>
                <a:latin typeface="Quicksand"/>
              </a:rPr>
              <a:t>The sender</a:t>
            </a:r>
            <a:r>
              <a:rPr lang="en-US" sz="2000">
                <a:solidFill>
                  <a:srgbClr val="FFFFFF"/>
                </a:solidFill>
                <a:latin typeface="Quicksand"/>
              </a:rPr>
              <a:t> has legitimate domain name as webmail.uwinnipeg.ca</a:t>
            </a:r>
          </a:p>
          <a:p>
            <a:pPr marL="431801" indent="-215900" lvl="1">
              <a:lnSpc>
                <a:spcPts val="3240"/>
              </a:lnSpc>
              <a:buFont typeface="Arial"/>
              <a:buChar char="•"/>
            </a:pPr>
            <a:r>
              <a:rPr lang="en-US" sz="2000">
                <a:solidFill>
                  <a:srgbClr val="FFFFFF"/>
                </a:solidFill>
                <a:latin typeface="Quicksand"/>
              </a:rPr>
              <a:t>The student l</a:t>
            </a:r>
            <a:r>
              <a:rPr lang="en-US" sz="2000">
                <a:solidFill>
                  <a:srgbClr val="FFFFFF"/>
                </a:solidFill>
                <a:latin typeface="Quicksand"/>
              </a:rPr>
              <a:t>ogged in and gave out their password then got logged out of Web Advisor, Nexus and University email.</a:t>
            </a:r>
          </a:p>
          <a:p>
            <a:pPr marL="431801" indent="-215900" lvl="1">
              <a:lnSpc>
                <a:spcPts val="3240"/>
              </a:lnSpc>
              <a:buFont typeface="Arial"/>
              <a:buChar char="•"/>
            </a:pPr>
            <a:r>
              <a:rPr lang="en-US" sz="2000">
                <a:solidFill>
                  <a:srgbClr val="FFFFFF"/>
                </a:solidFill>
                <a:latin typeface="Quicksand"/>
              </a:rPr>
              <a:t>“Got sign out from my service and The U of W student email got used for further phishing attacks. I only know of it because my friend texted me and asked yo is this you?”</a:t>
            </a:r>
          </a:p>
          <a:p>
            <a:pPr marL="431801" indent="-215900" lvl="1">
              <a:lnSpc>
                <a:spcPts val="3240"/>
              </a:lnSpc>
              <a:buFont typeface="Arial"/>
              <a:buChar char="•"/>
            </a:pPr>
            <a:r>
              <a:rPr lang="en-US" sz="2000">
                <a:solidFill>
                  <a:srgbClr val="FFFFFF"/>
                </a:solidFill>
                <a:latin typeface="Quicksand"/>
              </a:rPr>
              <a:t>The Student’s</a:t>
            </a:r>
            <a:r>
              <a:rPr lang="en-US" sz="2000">
                <a:solidFill>
                  <a:srgbClr val="FFFFFF"/>
                </a:solidFill>
                <a:latin typeface="Quicksand"/>
              </a:rPr>
              <a:t> email was compromised and they used personal email to reach out to ACS department</a:t>
            </a:r>
          </a:p>
          <a:p>
            <a:pPr marL="431801" indent="-215900" lvl="1">
              <a:lnSpc>
                <a:spcPts val="3240"/>
              </a:lnSpc>
              <a:buFont typeface="Arial"/>
              <a:buChar char="•"/>
            </a:pPr>
            <a:r>
              <a:rPr lang="en-US" sz="2000">
                <a:solidFill>
                  <a:srgbClr val="FFFFFF"/>
                </a:solidFill>
                <a:latin typeface="Quicksand"/>
              </a:rPr>
              <a:t>15 minutes response time and help personnel did something on ACS end</a:t>
            </a:r>
          </a:p>
          <a:p>
            <a:pPr marL="431801" indent="-215900" lvl="1">
              <a:lnSpc>
                <a:spcPts val="3240"/>
              </a:lnSpc>
              <a:buFont typeface="Arial"/>
              <a:buChar char="•"/>
            </a:pPr>
            <a:r>
              <a:rPr lang="en-US" sz="2000">
                <a:solidFill>
                  <a:srgbClr val="FFFFFF"/>
                </a:solidFill>
                <a:latin typeface="Quicksand"/>
              </a:rPr>
              <a:t>Asked to log in with a new password </a:t>
            </a:r>
          </a:p>
          <a:p>
            <a:pPr marL="431801" indent="-215900" lvl="1">
              <a:lnSpc>
                <a:spcPts val="3240"/>
              </a:lnSpc>
              <a:buFont typeface="Arial"/>
              <a:buChar char="•"/>
            </a:pPr>
            <a:r>
              <a:rPr lang="en-US" sz="2000">
                <a:solidFill>
                  <a:srgbClr val="FFFFFF"/>
                </a:solidFill>
                <a:latin typeface="Quicksand"/>
              </a:rPr>
              <a:t>The entire thing was done in 30 to 40 minutes, resetting password took 30 minutes</a:t>
            </a:r>
          </a:p>
          <a:p>
            <a:pPr marL="431801" indent="-215900" lvl="1">
              <a:lnSpc>
                <a:spcPts val="3240"/>
              </a:lnSpc>
              <a:buFont typeface="Arial"/>
              <a:buChar char="•"/>
            </a:pPr>
            <a:r>
              <a:rPr lang="en-US" sz="2000">
                <a:solidFill>
                  <a:srgbClr val="FFFFFF"/>
                </a:solidFill>
                <a:latin typeface="Quicksand"/>
              </a:rPr>
              <a:t>50 minutes total to recover from the incident</a:t>
            </a:r>
          </a:p>
          <a:p>
            <a:pPr>
              <a:lnSpc>
                <a:spcPts val="3240"/>
              </a:lnSpc>
            </a:pPr>
          </a:p>
        </p:txBody>
      </p:sp>
      <p:sp>
        <p:nvSpPr>
          <p:cNvPr name="TextBox 8" id="8"/>
          <p:cNvSpPr txBox="true"/>
          <p:nvPr/>
        </p:nvSpPr>
        <p:spPr>
          <a:xfrm rot="0">
            <a:off x="17045226" y="9163050"/>
            <a:ext cx="7761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03657" y="0"/>
            <a:ext cx="13384343" cy="10287000"/>
          </a:xfrm>
          <a:custGeom>
            <a:avLst/>
            <a:gdLst/>
            <a:ahLst/>
            <a:cxnLst/>
            <a:rect r="r" b="b" t="t" l="l"/>
            <a:pathLst>
              <a:path h="10287000" w="13384343">
                <a:moveTo>
                  <a:pt x="0" y="0"/>
                </a:moveTo>
                <a:lnTo>
                  <a:pt x="13384343" y="0"/>
                </a:lnTo>
                <a:lnTo>
                  <a:pt x="13384343"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23925"/>
            <a:ext cx="5558293" cy="263525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HIGH LEVEL NETWORK DIAGRAM</a:t>
            </a:r>
          </a:p>
        </p:txBody>
      </p:sp>
      <p:sp>
        <p:nvSpPr>
          <p:cNvPr name="TextBox 4" id="4"/>
          <p:cNvSpPr txBox="true"/>
          <p:nvPr/>
        </p:nvSpPr>
        <p:spPr>
          <a:xfrm rot="0">
            <a:off x="17092136" y="9163050"/>
            <a:ext cx="68234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3490" y="1028700"/>
            <a:ext cx="5992153" cy="1808046"/>
          </a:xfrm>
          <a:custGeom>
            <a:avLst/>
            <a:gdLst/>
            <a:ahLst/>
            <a:cxnLst/>
            <a:rect r="r" b="b" t="t" l="l"/>
            <a:pathLst>
              <a:path h="1808046" w="5992153">
                <a:moveTo>
                  <a:pt x="0" y="0"/>
                </a:moveTo>
                <a:lnTo>
                  <a:pt x="5992153" y="0"/>
                </a:lnTo>
                <a:lnTo>
                  <a:pt x="5992153" y="1808046"/>
                </a:lnTo>
                <a:lnTo>
                  <a:pt x="0" y="1808046"/>
                </a:lnTo>
                <a:lnTo>
                  <a:pt x="0" y="0"/>
                </a:lnTo>
                <a:close/>
              </a:path>
            </a:pathLst>
          </a:custGeom>
          <a:blipFill>
            <a:blip r:embed="rId2"/>
            <a:stretch>
              <a:fillRect l="0" t="0" r="0" b="0"/>
            </a:stretch>
          </a:blipFill>
        </p:spPr>
      </p:sp>
      <p:sp>
        <p:nvSpPr>
          <p:cNvPr name="TextBox 3" id="3"/>
          <p:cNvSpPr txBox="true"/>
          <p:nvPr/>
        </p:nvSpPr>
        <p:spPr>
          <a:xfrm rot="0">
            <a:off x="1219200" y="1639016"/>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ABSTRACT</a:t>
            </a:r>
          </a:p>
        </p:txBody>
      </p:sp>
      <p:sp>
        <p:nvSpPr>
          <p:cNvPr name="TextBox 4" id="4"/>
          <p:cNvSpPr txBox="true"/>
          <p:nvPr/>
        </p:nvSpPr>
        <p:spPr>
          <a:xfrm rot="0">
            <a:off x="1219200" y="3228975"/>
            <a:ext cx="13723314" cy="6029325"/>
          </a:xfrm>
          <a:prstGeom prst="rect">
            <a:avLst/>
          </a:prstGeom>
        </p:spPr>
        <p:txBody>
          <a:bodyPr anchor="t" rtlCol="false" tIns="0" lIns="0" bIns="0" rIns="0">
            <a:spAutoFit/>
          </a:bodyPr>
          <a:lstStyle/>
          <a:p>
            <a:pPr>
              <a:lnSpc>
                <a:spcPts val="4049"/>
              </a:lnSpc>
            </a:pPr>
            <a:r>
              <a:rPr lang="en-US" sz="2499">
                <a:solidFill>
                  <a:srgbClr val="3139A8"/>
                </a:solidFill>
                <a:latin typeface="Quicksand Medium"/>
              </a:rPr>
              <a:t>The Applied Computer Science Department at the University of Winnipeg is grappling with heightened cybersecurity threats, an issue that is increasingly prevalent in the open and interconnected realm of higher education. This research presents an investigation into current cybersecurity protocols, highlighting a 44% surge in attacks since 2022, the exploitation of social trust via phishing, and a critical shortage of cybersecurity expertise. Interviews with the university community reveal awareness but also a concerning gap in effective cybersecurity management and policy execution, exacerbated by the BYOD trend and rising IoT use. The study advises bolstering defenses through targeted employee training and a holistic cultural shift towards prioritized cybersecurity, supported by case studies that reveal the severe consequences of breaches in other universities. The urgency for improved security measures is emphasized, with a recommendation for more inclusive future research to better understand and respond to these evolving cyber challenges</a:t>
            </a:r>
          </a:p>
        </p:txBody>
      </p:sp>
      <p:sp>
        <p:nvSpPr>
          <p:cNvPr name="TextBox 5" id="5"/>
          <p:cNvSpPr txBox="true"/>
          <p:nvPr/>
        </p:nvSpPr>
        <p:spPr>
          <a:xfrm rot="0">
            <a:off x="17259300" y="9163050"/>
            <a:ext cx="34802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8036" y="0"/>
            <a:ext cx="13389964" cy="10287000"/>
          </a:xfrm>
          <a:custGeom>
            <a:avLst/>
            <a:gdLst/>
            <a:ahLst/>
            <a:cxnLst/>
            <a:rect r="r" b="b" t="t" l="l"/>
            <a:pathLst>
              <a:path h="10287000" w="13389964">
                <a:moveTo>
                  <a:pt x="0" y="0"/>
                </a:moveTo>
                <a:lnTo>
                  <a:pt x="13389964" y="0"/>
                </a:lnTo>
                <a:lnTo>
                  <a:pt x="1338996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23925"/>
            <a:ext cx="5397800" cy="1749425"/>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MODEL DIAGRAM</a:t>
            </a:r>
          </a:p>
        </p:txBody>
      </p:sp>
      <p:sp>
        <p:nvSpPr>
          <p:cNvPr name="TextBox 4" id="4"/>
          <p:cNvSpPr txBox="true"/>
          <p:nvPr/>
        </p:nvSpPr>
        <p:spPr>
          <a:xfrm rot="0">
            <a:off x="17057132" y="9163050"/>
            <a:ext cx="75235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35275" y="1787525"/>
            <a:ext cx="10217451" cy="8028939"/>
          </a:xfrm>
          <a:custGeom>
            <a:avLst/>
            <a:gdLst/>
            <a:ahLst/>
            <a:cxnLst/>
            <a:rect r="r" b="b" t="t" l="l"/>
            <a:pathLst>
              <a:path h="8028939" w="10217451">
                <a:moveTo>
                  <a:pt x="0" y="0"/>
                </a:moveTo>
                <a:lnTo>
                  <a:pt x="10217450" y="0"/>
                </a:lnTo>
                <a:lnTo>
                  <a:pt x="10217450" y="8028939"/>
                </a:lnTo>
                <a:lnTo>
                  <a:pt x="0" y="8028939"/>
                </a:lnTo>
                <a:lnTo>
                  <a:pt x="0" y="0"/>
                </a:lnTo>
                <a:close/>
              </a:path>
            </a:pathLst>
          </a:custGeom>
          <a:blipFill>
            <a:blip r:embed="rId2"/>
            <a:stretch>
              <a:fillRect l="0" t="0" r="0" b="0"/>
            </a:stretch>
          </a:blipFill>
        </p:spPr>
      </p:sp>
      <p:sp>
        <p:nvSpPr>
          <p:cNvPr name="TextBox 3" id="3"/>
          <p:cNvSpPr txBox="true"/>
          <p:nvPr/>
        </p:nvSpPr>
        <p:spPr>
          <a:xfrm rot="0">
            <a:off x="5529397" y="923925"/>
            <a:ext cx="761273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MODEL DIAGRAM</a:t>
            </a:r>
          </a:p>
        </p:txBody>
      </p:sp>
      <p:sp>
        <p:nvSpPr>
          <p:cNvPr name="TextBox 4" id="4"/>
          <p:cNvSpPr txBox="true"/>
          <p:nvPr/>
        </p:nvSpPr>
        <p:spPr>
          <a:xfrm rot="0">
            <a:off x="17046178" y="9163050"/>
            <a:ext cx="7742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43752" y="3730967"/>
            <a:ext cx="11400496" cy="5138445"/>
          </a:xfrm>
          <a:custGeom>
            <a:avLst/>
            <a:gdLst/>
            <a:ahLst/>
            <a:cxnLst/>
            <a:rect r="r" b="b" t="t" l="l"/>
            <a:pathLst>
              <a:path h="5138445" w="11400496">
                <a:moveTo>
                  <a:pt x="0" y="0"/>
                </a:moveTo>
                <a:lnTo>
                  <a:pt x="11400496" y="0"/>
                </a:lnTo>
                <a:lnTo>
                  <a:pt x="11400496" y="5138445"/>
                </a:lnTo>
                <a:lnTo>
                  <a:pt x="0" y="5138445"/>
                </a:lnTo>
                <a:lnTo>
                  <a:pt x="0" y="0"/>
                </a:lnTo>
                <a:close/>
              </a:path>
            </a:pathLst>
          </a:custGeom>
          <a:blipFill>
            <a:blip r:embed="rId2"/>
            <a:stretch>
              <a:fillRect l="0" t="0" r="0" b="0"/>
            </a:stretch>
          </a:blipFill>
        </p:spPr>
      </p:sp>
      <p:sp>
        <p:nvSpPr>
          <p:cNvPr name="TextBox 3" id="3"/>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4" id="4"/>
          <p:cNvSpPr txBox="true"/>
          <p:nvPr/>
        </p:nvSpPr>
        <p:spPr>
          <a:xfrm rot="0">
            <a:off x="1028700" y="2382609"/>
            <a:ext cx="3725228"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LIKELIHOOD TABLE</a:t>
            </a:r>
          </a:p>
        </p:txBody>
      </p:sp>
      <p:sp>
        <p:nvSpPr>
          <p:cNvPr name="TextBox 5" id="5"/>
          <p:cNvSpPr txBox="true"/>
          <p:nvPr/>
        </p:nvSpPr>
        <p:spPr>
          <a:xfrm rot="0">
            <a:off x="17018972" y="9163050"/>
            <a:ext cx="82867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6609" y="3226524"/>
            <a:ext cx="7798315" cy="7060476"/>
          </a:xfrm>
          <a:custGeom>
            <a:avLst/>
            <a:gdLst/>
            <a:ahLst/>
            <a:cxnLst/>
            <a:rect r="r" b="b" t="t" l="l"/>
            <a:pathLst>
              <a:path h="7060476" w="7798315">
                <a:moveTo>
                  <a:pt x="0" y="0"/>
                </a:moveTo>
                <a:lnTo>
                  <a:pt x="7798314" y="0"/>
                </a:lnTo>
                <a:lnTo>
                  <a:pt x="7798314" y="7060476"/>
                </a:lnTo>
                <a:lnTo>
                  <a:pt x="0" y="7060476"/>
                </a:lnTo>
                <a:lnTo>
                  <a:pt x="0" y="0"/>
                </a:lnTo>
                <a:close/>
              </a:path>
            </a:pathLst>
          </a:custGeom>
          <a:blipFill>
            <a:blip r:embed="rId2"/>
            <a:stretch>
              <a:fillRect l="0" t="0" r="-475" b="0"/>
            </a:stretch>
          </a:blipFill>
        </p:spPr>
      </p:sp>
      <p:sp>
        <p:nvSpPr>
          <p:cNvPr name="TextBox 3" id="3"/>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4" id="4"/>
          <p:cNvSpPr txBox="true"/>
          <p:nvPr/>
        </p:nvSpPr>
        <p:spPr>
          <a:xfrm rot="0">
            <a:off x="1028700" y="2185726"/>
            <a:ext cx="4614862"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CONSEQUENCES TABLE</a:t>
            </a:r>
          </a:p>
        </p:txBody>
      </p:sp>
      <p:sp>
        <p:nvSpPr>
          <p:cNvPr name="TextBox 5" id="5"/>
          <p:cNvSpPr txBox="true"/>
          <p:nvPr/>
        </p:nvSpPr>
        <p:spPr>
          <a:xfrm rot="0">
            <a:off x="17075348" y="9163050"/>
            <a:ext cx="71592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49098" y="3273766"/>
            <a:ext cx="12789805" cy="5984534"/>
          </a:xfrm>
          <a:custGeom>
            <a:avLst/>
            <a:gdLst/>
            <a:ahLst/>
            <a:cxnLst/>
            <a:rect r="r" b="b" t="t" l="l"/>
            <a:pathLst>
              <a:path h="5984534" w="12789805">
                <a:moveTo>
                  <a:pt x="0" y="0"/>
                </a:moveTo>
                <a:lnTo>
                  <a:pt x="12789804" y="0"/>
                </a:lnTo>
                <a:lnTo>
                  <a:pt x="12789804" y="5984534"/>
                </a:lnTo>
                <a:lnTo>
                  <a:pt x="0" y="5984534"/>
                </a:lnTo>
                <a:lnTo>
                  <a:pt x="0" y="0"/>
                </a:lnTo>
                <a:close/>
              </a:path>
            </a:pathLst>
          </a:custGeom>
          <a:blipFill>
            <a:blip r:embed="rId2"/>
            <a:stretch>
              <a:fillRect l="0" t="0" r="0" b="0"/>
            </a:stretch>
          </a:blipFill>
        </p:spPr>
      </p:sp>
      <p:sp>
        <p:nvSpPr>
          <p:cNvPr name="Freeform 3" id="3"/>
          <p:cNvSpPr/>
          <p:nvPr/>
        </p:nvSpPr>
        <p:spPr>
          <a:xfrm flipH="false" flipV="false" rot="0">
            <a:off x="2641198" y="3569299"/>
            <a:ext cx="13005603" cy="5689001"/>
          </a:xfrm>
          <a:custGeom>
            <a:avLst/>
            <a:gdLst/>
            <a:ahLst/>
            <a:cxnLst/>
            <a:rect r="r" b="b" t="t" l="l"/>
            <a:pathLst>
              <a:path h="5689001" w="13005603">
                <a:moveTo>
                  <a:pt x="0" y="0"/>
                </a:moveTo>
                <a:lnTo>
                  <a:pt x="13005604" y="0"/>
                </a:lnTo>
                <a:lnTo>
                  <a:pt x="13005604" y="5689001"/>
                </a:lnTo>
                <a:lnTo>
                  <a:pt x="0" y="5689001"/>
                </a:lnTo>
                <a:lnTo>
                  <a:pt x="0" y="0"/>
                </a:lnTo>
                <a:close/>
              </a:path>
            </a:pathLst>
          </a:custGeom>
          <a:blipFill>
            <a:blip r:embed="rId3"/>
            <a:stretch>
              <a:fillRect l="0" t="0" r="0" b="0"/>
            </a:stretch>
          </a:blipFill>
        </p:spPr>
      </p:sp>
      <p:sp>
        <p:nvSpPr>
          <p:cNvPr name="TextBox 4" id="4"/>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5" id="5"/>
          <p:cNvSpPr txBox="true"/>
          <p:nvPr/>
        </p:nvSpPr>
        <p:spPr>
          <a:xfrm rot="0">
            <a:off x="1028700" y="2062674"/>
            <a:ext cx="2476500"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RISK MATRIX</a:t>
            </a:r>
          </a:p>
        </p:txBody>
      </p:sp>
      <p:sp>
        <p:nvSpPr>
          <p:cNvPr name="TextBox 6" id="6"/>
          <p:cNvSpPr txBox="true"/>
          <p:nvPr/>
        </p:nvSpPr>
        <p:spPr>
          <a:xfrm rot="0">
            <a:off x="17054274" y="9163050"/>
            <a:ext cx="758071"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81934" y="2999990"/>
            <a:ext cx="11124133" cy="5763645"/>
          </a:xfrm>
          <a:custGeom>
            <a:avLst/>
            <a:gdLst/>
            <a:ahLst/>
            <a:cxnLst/>
            <a:rect r="r" b="b" t="t" l="l"/>
            <a:pathLst>
              <a:path h="5763645" w="11124133">
                <a:moveTo>
                  <a:pt x="0" y="0"/>
                </a:moveTo>
                <a:lnTo>
                  <a:pt x="11124132" y="0"/>
                </a:lnTo>
                <a:lnTo>
                  <a:pt x="11124132" y="5763645"/>
                </a:lnTo>
                <a:lnTo>
                  <a:pt x="0" y="5763645"/>
                </a:lnTo>
                <a:lnTo>
                  <a:pt x="0" y="0"/>
                </a:lnTo>
                <a:close/>
              </a:path>
            </a:pathLst>
          </a:custGeom>
          <a:blipFill>
            <a:blip r:embed="rId2"/>
            <a:stretch>
              <a:fillRect l="0" t="0" r="0" b="0"/>
            </a:stretch>
          </a:blipFill>
        </p:spPr>
      </p:sp>
      <p:sp>
        <p:nvSpPr>
          <p:cNvPr name="TextBox 3" id="3"/>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4" id="4"/>
          <p:cNvSpPr txBox="true"/>
          <p:nvPr/>
        </p:nvSpPr>
        <p:spPr>
          <a:xfrm rot="0">
            <a:off x="1028700" y="2111894"/>
            <a:ext cx="3725823"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RISK  LEVEL TABLE</a:t>
            </a:r>
          </a:p>
        </p:txBody>
      </p:sp>
      <p:sp>
        <p:nvSpPr>
          <p:cNvPr name="TextBox 5" id="5"/>
          <p:cNvSpPr txBox="true"/>
          <p:nvPr/>
        </p:nvSpPr>
        <p:spPr>
          <a:xfrm rot="0">
            <a:off x="17043916" y="9163050"/>
            <a:ext cx="77878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361072"/>
            <a:ext cx="8115300" cy="4511262"/>
          </a:xfrm>
          <a:custGeom>
            <a:avLst/>
            <a:gdLst/>
            <a:ahLst/>
            <a:cxnLst/>
            <a:rect r="r" b="b" t="t" l="l"/>
            <a:pathLst>
              <a:path h="4511262" w="8115300">
                <a:moveTo>
                  <a:pt x="0" y="0"/>
                </a:moveTo>
                <a:lnTo>
                  <a:pt x="8115300" y="0"/>
                </a:lnTo>
                <a:lnTo>
                  <a:pt x="8115300" y="4511262"/>
                </a:lnTo>
                <a:lnTo>
                  <a:pt x="0" y="4511262"/>
                </a:lnTo>
                <a:lnTo>
                  <a:pt x="0" y="0"/>
                </a:lnTo>
                <a:close/>
              </a:path>
            </a:pathLst>
          </a:custGeom>
          <a:blipFill>
            <a:blip r:embed="rId2"/>
            <a:stretch>
              <a:fillRect l="0" t="0" r="0" b="0"/>
            </a:stretch>
          </a:blipFill>
        </p:spPr>
      </p:sp>
      <p:sp>
        <p:nvSpPr>
          <p:cNvPr name="Freeform 3" id="3"/>
          <p:cNvSpPr/>
          <p:nvPr/>
        </p:nvSpPr>
        <p:spPr>
          <a:xfrm flipH="false" flipV="false" rot="0">
            <a:off x="9503926" y="3336456"/>
            <a:ext cx="7755374" cy="4538859"/>
          </a:xfrm>
          <a:custGeom>
            <a:avLst/>
            <a:gdLst/>
            <a:ahLst/>
            <a:cxnLst/>
            <a:rect r="r" b="b" t="t" l="l"/>
            <a:pathLst>
              <a:path h="4538859" w="7755374">
                <a:moveTo>
                  <a:pt x="0" y="0"/>
                </a:moveTo>
                <a:lnTo>
                  <a:pt x="7755374" y="0"/>
                </a:lnTo>
                <a:lnTo>
                  <a:pt x="7755374" y="4538859"/>
                </a:lnTo>
                <a:lnTo>
                  <a:pt x="0" y="4538859"/>
                </a:lnTo>
                <a:lnTo>
                  <a:pt x="0" y="0"/>
                </a:lnTo>
                <a:close/>
              </a:path>
            </a:pathLst>
          </a:custGeom>
          <a:blipFill>
            <a:blip r:embed="rId3"/>
            <a:stretch>
              <a:fillRect l="0" t="0" r="0" b="0"/>
            </a:stretch>
          </a:blipFill>
        </p:spPr>
      </p:sp>
      <p:sp>
        <p:nvSpPr>
          <p:cNvPr name="TextBox 4" id="4"/>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5" id="5"/>
          <p:cNvSpPr txBox="true"/>
          <p:nvPr/>
        </p:nvSpPr>
        <p:spPr>
          <a:xfrm rot="0">
            <a:off x="1318617" y="2111894"/>
            <a:ext cx="3069788"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RISK  REGISTRY</a:t>
            </a:r>
          </a:p>
        </p:txBody>
      </p:sp>
      <p:sp>
        <p:nvSpPr>
          <p:cNvPr name="TextBox 6" id="6"/>
          <p:cNvSpPr txBox="true"/>
          <p:nvPr/>
        </p:nvSpPr>
        <p:spPr>
          <a:xfrm rot="0">
            <a:off x="17050703" y="9163050"/>
            <a:ext cx="76521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03552"/>
            <a:ext cx="3577824" cy="2732156"/>
          </a:xfrm>
          <a:custGeom>
            <a:avLst/>
            <a:gdLst/>
            <a:ahLst/>
            <a:cxnLst/>
            <a:rect r="r" b="b" t="t" l="l"/>
            <a:pathLst>
              <a:path h="2732156" w="3577824">
                <a:moveTo>
                  <a:pt x="0" y="0"/>
                </a:moveTo>
                <a:lnTo>
                  <a:pt x="3577824" y="0"/>
                </a:lnTo>
                <a:lnTo>
                  <a:pt x="3577824" y="2732156"/>
                </a:lnTo>
                <a:lnTo>
                  <a:pt x="0" y="2732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11509" y="2903552"/>
            <a:ext cx="2799212" cy="2732156"/>
          </a:xfrm>
          <a:custGeom>
            <a:avLst/>
            <a:gdLst/>
            <a:ahLst/>
            <a:cxnLst/>
            <a:rect r="r" b="b" t="t" l="l"/>
            <a:pathLst>
              <a:path h="2732156" w="2799212">
                <a:moveTo>
                  <a:pt x="0" y="0"/>
                </a:moveTo>
                <a:lnTo>
                  <a:pt x="2799211" y="0"/>
                </a:lnTo>
                <a:lnTo>
                  <a:pt x="2799211" y="2732156"/>
                </a:lnTo>
                <a:lnTo>
                  <a:pt x="0" y="27321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70357" y="2903552"/>
            <a:ext cx="2990048" cy="2732156"/>
          </a:xfrm>
          <a:custGeom>
            <a:avLst/>
            <a:gdLst/>
            <a:ahLst/>
            <a:cxnLst/>
            <a:rect r="r" b="b" t="t" l="l"/>
            <a:pathLst>
              <a:path h="2732156" w="2990048">
                <a:moveTo>
                  <a:pt x="0" y="0"/>
                </a:moveTo>
                <a:lnTo>
                  <a:pt x="2990048" y="0"/>
                </a:lnTo>
                <a:lnTo>
                  <a:pt x="2990048" y="2732156"/>
                </a:lnTo>
                <a:lnTo>
                  <a:pt x="0" y="2732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486787" y="2903552"/>
            <a:ext cx="2458941" cy="2732156"/>
          </a:xfrm>
          <a:custGeom>
            <a:avLst/>
            <a:gdLst/>
            <a:ahLst/>
            <a:cxnLst/>
            <a:rect r="r" b="b" t="t" l="l"/>
            <a:pathLst>
              <a:path h="2732156" w="2458941">
                <a:moveTo>
                  <a:pt x="0" y="0"/>
                </a:moveTo>
                <a:lnTo>
                  <a:pt x="2458941" y="0"/>
                </a:lnTo>
                <a:lnTo>
                  <a:pt x="2458941" y="2732156"/>
                </a:lnTo>
                <a:lnTo>
                  <a:pt x="0" y="27321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683596" y="666750"/>
            <a:ext cx="11240743" cy="742950"/>
          </a:xfrm>
          <a:prstGeom prst="rect">
            <a:avLst/>
          </a:prstGeom>
        </p:spPr>
        <p:txBody>
          <a:bodyPr anchor="t" rtlCol="false" tIns="0" lIns="0" bIns="0" rIns="0">
            <a:spAutoFit/>
          </a:bodyPr>
          <a:lstStyle/>
          <a:p>
            <a:pPr marL="0" indent="0" lvl="0">
              <a:lnSpc>
                <a:spcPts val="5700"/>
              </a:lnSpc>
            </a:pPr>
            <a:r>
              <a:rPr lang="en-US" sz="5000" spc="-210">
                <a:solidFill>
                  <a:srgbClr val="FFFFFF"/>
                </a:solidFill>
                <a:latin typeface="Be Vietnam Ultra-Bold"/>
              </a:rPr>
              <a:t>IDENTIFIED VULNERABILITIES AND RISKS</a:t>
            </a:r>
          </a:p>
        </p:txBody>
      </p:sp>
      <p:sp>
        <p:nvSpPr>
          <p:cNvPr name="TextBox 7" id="7"/>
          <p:cNvSpPr txBox="true"/>
          <p:nvPr/>
        </p:nvSpPr>
        <p:spPr>
          <a:xfrm rot="0">
            <a:off x="1207649" y="6053525"/>
            <a:ext cx="3219926" cy="42227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PHYSICAL SECURITY</a:t>
            </a:r>
          </a:p>
        </p:txBody>
      </p:sp>
      <p:sp>
        <p:nvSpPr>
          <p:cNvPr name="TextBox 8" id="8"/>
          <p:cNvSpPr txBox="true"/>
          <p:nvPr/>
        </p:nvSpPr>
        <p:spPr>
          <a:xfrm rot="0">
            <a:off x="5378254" y="6053525"/>
            <a:ext cx="3865721" cy="42227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RESOURCE CONSTRAINT</a:t>
            </a:r>
          </a:p>
        </p:txBody>
      </p:sp>
      <p:sp>
        <p:nvSpPr>
          <p:cNvPr name="TextBox 9" id="9"/>
          <p:cNvSpPr txBox="true"/>
          <p:nvPr/>
        </p:nvSpPr>
        <p:spPr>
          <a:xfrm rot="0">
            <a:off x="9827369" y="5834450"/>
            <a:ext cx="4076024" cy="86042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ADVANDED  PERSISTANT THREAT</a:t>
            </a:r>
          </a:p>
        </p:txBody>
      </p:sp>
      <p:sp>
        <p:nvSpPr>
          <p:cNvPr name="TextBox 10" id="10"/>
          <p:cNvSpPr txBox="true"/>
          <p:nvPr/>
        </p:nvSpPr>
        <p:spPr>
          <a:xfrm rot="0">
            <a:off x="13777281" y="5834450"/>
            <a:ext cx="4076024" cy="86042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ZERO-DAY VUNERBILITIES</a:t>
            </a:r>
          </a:p>
        </p:txBody>
      </p:sp>
      <p:sp>
        <p:nvSpPr>
          <p:cNvPr name="TextBox 11" id="11"/>
          <p:cNvSpPr txBox="true"/>
          <p:nvPr/>
        </p:nvSpPr>
        <p:spPr>
          <a:xfrm rot="0">
            <a:off x="17050703" y="9163050"/>
            <a:ext cx="76521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6C892"/>
                </a:solidFill>
                <a:latin typeface="Canva Sans Bold"/>
              </a:rPr>
              <a:t>25</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1362217" y="2952773"/>
            <a:ext cx="1846561" cy="2732156"/>
          </a:xfrm>
          <a:custGeom>
            <a:avLst/>
            <a:gdLst/>
            <a:ahLst/>
            <a:cxnLst/>
            <a:rect r="r" b="b" t="t" l="l"/>
            <a:pathLst>
              <a:path h="2732156" w="1846561">
                <a:moveTo>
                  <a:pt x="0" y="0"/>
                </a:moveTo>
                <a:lnTo>
                  <a:pt x="1846560" y="0"/>
                </a:lnTo>
                <a:lnTo>
                  <a:pt x="1846560" y="2732156"/>
                </a:lnTo>
                <a:lnTo>
                  <a:pt x="0" y="2732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94272" y="2952773"/>
            <a:ext cx="2732156" cy="2732156"/>
          </a:xfrm>
          <a:custGeom>
            <a:avLst/>
            <a:gdLst/>
            <a:ahLst/>
            <a:cxnLst/>
            <a:rect r="r" b="b" t="t" l="l"/>
            <a:pathLst>
              <a:path h="2732156" w="2732156">
                <a:moveTo>
                  <a:pt x="0" y="0"/>
                </a:moveTo>
                <a:lnTo>
                  <a:pt x="2732157" y="0"/>
                </a:lnTo>
                <a:lnTo>
                  <a:pt x="2732157" y="2732156"/>
                </a:lnTo>
                <a:lnTo>
                  <a:pt x="0" y="27321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63815" y="2952773"/>
            <a:ext cx="3544071" cy="2732156"/>
          </a:xfrm>
          <a:custGeom>
            <a:avLst/>
            <a:gdLst/>
            <a:ahLst/>
            <a:cxnLst/>
            <a:rect r="r" b="b" t="t" l="l"/>
            <a:pathLst>
              <a:path h="2732156" w="3544071">
                <a:moveTo>
                  <a:pt x="0" y="0"/>
                </a:moveTo>
                <a:lnTo>
                  <a:pt x="3544071" y="0"/>
                </a:lnTo>
                <a:lnTo>
                  <a:pt x="3544071" y="2732156"/>
                </a:lnTo>
                <a:lnTo>
                  <a:pt x="0" y="2732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156351" y="3063981"/>
            <a:ext cx="4368246" cy="2620948"/>
          </a:xfrm>
          <a:custGeom>
            <a:avLst/>
            <a:gdLst/>
            <a:ahLst/>
            <a:cxnLst/>
            <a:rect r="r" b="b" t="t" l="l"/>
            <a:pathLst>
              <a:path h="2620948" w="4368246">
                <a:moveTo>
                  <a:pt x="0" y="0"/>
                </a:moveTo>
                <a:lnTo>
                  <a:pt x="4368247" y="0"/>
                </a:lnTo>
                <a:lnTo>
                  <a:pt x="4368247" y="2620948"/>
                </a:lnTo>
                <a:lnTo>
                  <a:pt x="0" y="26209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683596" y="666750"/>
            <a:ext cx="11068470" cy="742950"/>
          </a:xfrm>
          <a:prstGeom prst="rect">
            <a:avLst/>
          </a:prstGeom>
        </p:spPr>
        <p:txBody>
          <a:bodyPr anchor="t" rtlCol="false" tIns="0" lIns="0" bIns="0" rIns="0">
            <a:spAutoFit/>
          </a:bodyPr>
          <a:lstStyle/>
          <a:p>
            <a:pPr marL="0" indent="0" lvl="0">
              <a:lnSpc>
                <a:spcPts val="5700"/>
              </a:lnSpc>
            </a:pPr>
            <a:r>
              <a:rPr lang="en-US" sz="5000" spc="-210">
                <a:solidFill>
                  <a:srgbClr val="FFFFFF"/>
                </a:solidFill>
                <a:latin typeface="Be Vietnam Ultra-Bold"/>
              </a:rPr>
              <a:t>IDENTIFIED VULNERABILITIES AND RISKS</a:t>
            </a:r>
          </a:p>
        </p:txBody>
      </p:sp>
      <p:sp>
        <p:nvSpPr>
          <p:cNvPr name="TextBox 7" id="7"/>
          <p:cNvSpPr txBox="true"/>
          <p:nvPr/>
        </p:nvSpPr>
        <p:spPr>
          <a:xfrm rot="0">
            <a:off x="1028700" y="6102746"/>
            <a:ext cx="2628186" cy="422275"/>
          </a:xfrm>
          <a:prstGeom prst="rect">
            <a:avLst/>
          </a:prstGeom>
        </p:spPr>
        <p:txBody>
          <a:bodyPr anchor="t" rtlCol="false" tIns="0" lIns="0" bIns="0" rIns="0">
            <a:spAutoFit/>
          </a:bodyPr>
          <a:lstStyle/>
          <a:p>
            <a:pPr algn="ctr">
              <a:lnSpc>
                <a:spcPts val="3499"/>
              </a:lnSpc>
            </a:pPr>
            <a:r>
              <a:rPr lang="en-US" sz="2499">
                <a:solidFill>
                  <a:srgbClr val="06C892"/>
                </a:solidFill>
                <a:latin typeface="Canva Sans Bold"/>
              </a:rPr>
              <a:t>INSIDER THREAT</a:t>
            </a:r>
          </a:p>
        </p:txBody>
      </p:sp>
      <p:sp>
        <p:nvSpPr>
          <p:cNvPr name="TextBox 8" id="8"/>
          <p:cNvSpPr txBox="true"/>
          <p:nvPr/>
        </p:nvSpPr>
        <p:spPr>
          <a:xfrm rot="0">
            <a:off x="5090834" y="6102746"/>
            <a:ext cx="2739033" cy="42227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OUTSIDE THREAT</a:t>
            </a:r>
          </a:p>
        </p:txBody>
      </p:sp>
      <p:sp>
        <p:nvSpPr>
          <p:cNvPr name="TextBox 9" id="9"/>
          <p:cNvSpPr txBox="true"/>
          <p:nvPr/>
        </p:nvSpPr>
        <p:spPr>
          <a:xfrm rot="0">
            <a:off x="8997838" y="6102746"/>
            <a:ext cx="4076024" cy="422275"/>
          </a:xfrm>
          <a:prstGeom prst="rect">
            <a:avLst/>
          </a:prstGeom>
        </p:spPr>
        <p:txBody>
          <a:bodyPr anchor="t" rtlCol="false" tIns="0" lIns="0" bIns="0" rIns="0">
            <a:spAutoFit/>
          </a:bodyPr>
          <a:lstStyle/>
          <a:p>
            <a:pPr algn="ctr">
              <a:lnSpc>
                <a:spcPts val="3499"/>
              </a:lnSpc>
            </a:pPr>
            <a:r>
              <a:rPr lang="en-US" sz="2499">
                <a:solidFill>
                  <a:srgbClr val="BBB01F"/>
                </a:solidFill>
                <a:latin typeface="Canva Sans Bold"/>
              </a:rPr>
              <a:t>FILELESS MALWARE</a:t>
            </a:r>
          </a:p>
        </p:txBody>
      </p:sp>
      <p:sp>
        <p:nvSpPr>
          <p:cNvPr name="TextBox 10" id="10"/>
          <p:cNvSpPr txBox="true"/>
          <p:nvPr/>
        </p:nvSpPr>
        <p:spPr>
          <a:xfrm rot="0">
            <a:off x="13302462" y="6102746"/>
            <a:ext cx="4076024" cy="422275"/>
          </a:xfrm>
          <a:prstGeom prst="rect">
            <a:avLst/>
          </a:prstGeom>
        </p:spPr>
        <p:txBody>
          <a:bodyPr anchor="t" rtlCol="false" tIns="0" lIns="0" bIns="0" rIns="0">
            <a:spAutoFit/>
          </a:bodyPr>
          <a:lstStyle/>
          <a:p>
            <a:pPr algn="ctr">
              <a:lnSpc>
                <a:spcPts val="3499"/>
              </a:lnSpc>
            </a:pPr>
            <a:r>
              <a:rPr lang="en-US" sz="2499">
                <a:solidFill>
                  <a:srgbClr val="BBB01F"/>
                </a:solidFill>
                <a:latin typeface="Canva Sans Bold"/>
              </a:rPr>
              <a:t>PHISHING ATTACK</a:t>
            </a:r>
          </a:p>
        </p:txBody>
      </p:sp>
      <p:sp>
        <p:nvSpPr>
          <p:cNvPr name="TextBox 11" id="11"/>
          <p:cNvSpPr txBox="true"/>
          <p:nvPr/>
        </p:nvSpPr>
        <p:spPr>
          <a:xfrm rot="0">
            <a:off x="17035224" y="9163050"/>
            <a:ext cx="796171"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6C892"/>
                </a:solidFill>
                <a:latin typeface="Canva Sans Bold"/>
              </a:rPr>
              <a:t>26</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22871"/>
            <a:ext cx="2909671" cy="2862058"/>
          </a:xfrm>
          <a:custGeom>
            <a:avLst/>
            <a:gdLst/>
            <a:ahLst/>
            <a:cxnLst/>
            <a:rect r="r" b="b" t="t" l="l"/>
            <a:pathLst>
              <a:path h="2862058" w="2909671">
                <a:moveTo>
                  <a:pt x="0" y="0"/>
                </a:moveTo>
                <a:lnTo>
                  <a:pt x="2909671" y="0"/>
                </a:lnTo>
                <a:lnTo>
                  <a:pt x="2909671" y="2862058"/>
                </a:lnTo>
                <a:lnTo>
                  <a:pt x="0" y="2862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73553" y="2822871"/>
            <a:ext cx="2773594" cy="2862058"/>
          </a:xfrm>
          <a:custGeom>
            <a:avLst/>
            <a:gdLst/>
            <a:ahLst/>
            <a:cxnLst/>
            <a:rect r="r" b="b" t="t" l="l"/>
            <a:pathLst>
              <a:path h="2862058" w="2773594">
                <a:moveTo>
                  <a:pt x="0" y="0"/>
                </a:moveTo>
                <a:lnTo>
                  <a:pt x="2773595" y="0"/>
                </a:lnTo>
                <a:lnTo>
                  <a:pt x="2773595" y="2862058"/>
                </a:lnTo>
                <a:lnTo>
                  <a:pt x="0" y="2862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81015" y="2822871"/>
            <a:ext cx="2909671" cy="2862058"/>
          </a:xfrm>
          <a:custGeom>
            <a:avLst/>
            <a:gdLst/>
            <a:ahLst/>
            <a:cxnLst/>
            <a:rect r="r" b="b" t="t" l="l"/>
            <a:pathLst>
              <a:path h="2862058" w="2909671">
                <a:moveTo>
                  <a:pt x="0" y="0"/>
                </a:moveTo>
                <a:lnTo>
                  <a:pt x="2909671" y="0"/>
                </a:lnTo>
                <a:lnTo>
                  <a:pt x="2909671" y="2862058"/>
                </a:lnTo>
                <a:lnTo>
                  <a:pt x="0" y="2862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797208" y="2822871"/>
            <a:ext cx="3086533" cy="2862058"/>
          </a:xfrm>
          <a:custGeom>
            <a:avLst/>
            <a:gdLst/>
            <a:ahLst/>
            <a:cxnLst/>
            <a:rect r="r" b="b" t="t" l="l"/>
            <a:pathLst>
              <a:path h="2862058" w="3086533">
                <a:moveTo>
                  <a:pt x="0" y="0"/>
                </a:moveTo>
                <a:lnTo>
                  <a:pt x="3086533" y="0"/>
                </a:lnTo>
                <a:lnTo>
                  <a:pt x="3086533" y="2862058"/>
                </a:lnTo>
                <a:lnTo>
                  <a:pt x="0" y="2862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683596" y="666750"/>
            <a:ext cx="11068470" cy="742950"/>
          </a:xfrm>
          <a:prstGeom prst="rect">
            <a:avLst/>
          </a:prstGeom>
        </p:spPr>
        <p:txBody>
          <a:bodyPr anchor="t" rtlCol="false" tIns="0" lIns="0" bIns="0" rIns="0">
            <a:spAutoFit/>
          </a:bodyPr>
          <a:lstStyle/>
          <a:p>
            <a:pPr marL="0" indent="0" lvl="0">
              <a:lnSpc>
                <a:spcPts val="5700"/>
              </a:lnSpc>
            </a:pPr>
            <a:r>
              <a:rPr lang="en-US" sz="5000" spc="-210">
                <a:solidFill>
                  <a:srgbClr val="FFFFFF"/>
                </a:solidFill>
                <a:latin typeface="Be Vietnam Ultra-Bold"/>
              </a:rPr>
              <a:t>IDENTIFIED VULNERABILITIES AND RISKS</a:t>
            </a:r>
          </a:p>
        </p:txBody>
      </p:sp>
      <p:sp>
        <p:nvSpPr>
          <p:cNvPr name="TextBox 7" id="7"/>
          <p:cNvSpPr txBox="true"/>
          <p:nvPr/>
        </p:nvSpPr>
        <p:spPr>
          <a:xfrm rot="0">
            <a:off x="1614249" y="6102746"/>
            <a:ext cx="1457087" cy="422275"/>
          </a:xfrm>
          <a:prstGeom prst="rect">
            <a:avLst/>
          </a:prstGeom>
        </p:spPr>
        <p:txBody>
          <a:bodyPr anchor="t" rtlCol="false" tIns="0" lIns="0" bIns="0" rIns="0">
            <a:spAutoFit/>
          </a:bodyPr>
          <a:lstStyle/>
          <a:p>
            <a:pPr algn="ctr">
              <a:lnSpc>
                <a:spcPts val="3499"/>
              </a:lnSpc>
            </a:pPr>
            <a:r>
              <a:rPr lang="en-US" sz="2499">
                <a:solidFill>
                  <a:srgbClr val="BBB01F"/>
                </a:solidFill>
                <a:latin typeface="Canva Sans Bold"/>
              </a:rPr>
              <a:t>POLICIES</a:t>
            </a:r>
          </a:p>
        </p:txBody>
      </p:sp>
      <p:sp>
        <p:nvSpPr>
          <p:cNvPr name="TextBox 8" id="8"/>
          <p:cNvSpPr txBox="true"/>
          <p:nvPr/>
        </p:nvSpPr>
        <p:spPr>
          <a:xfrm rot="0">
            <a:off x="5040114" y="6102746"/>
            <a:ext cx="2840474" cy="422275"/>
          </a:xfrm>
          <a:prstGeom prst="rect">
            <a:avLst/>
          </a:prstGeom>
        </p:spPr>
        <p:txBody>
          <a:bodyPr anchor="t" rtlCol="false" tIns="0" lIns="0" bIns="0" rIns="0">
            <a:spAutoFit/>
          </a:bodyPr>
          <a:lstStyle/>
          <a:p>
            <a:pPr algn="ctr">
              <a:lnSpc>
                <a:spcPts val="3499"/>
              </a:lnSpc>
            </a:pPr>
            <a:r>
              <a:rPr lang="en-US" sz="2499">
                <a:solidFill>
                  <a:srgbClr val="06C892"/>
                </a:solidFill>
                <a:latin typeface="Canva Sans Bold"/>
              </a:rPr>
              <a:t>UPDATE PROCESS</a:t>
            </a:r>
          </a:p>
        </p:txBody>
      </p:sp>
      <p:sp>
        <p:nvSpPr>
          <p:cNvPr name="TextBox 9" id="9"/>
          <p:cNvSpPr txBox="true"/>
          <p:nvPr/>
        </p:nvSpPr>
        <p:spPr>
          <a:xfrm rot="0">
            <a:off x="8997838" y="6102746"/>
            <a:ext cx="4076024" cy="860425"/>
          </a:xfrm>
          <a:prstGeom prst="rect">
            <a:avLst/>
          </a:prstGeom>
        </p:spPr>
        <p:txBody>
          <a:bodyPr anchor="t" rtlCol="false" tIns="0" lIns="0" bIns="0" rIns="0">
            <a:spAutoFit/>
          </a:bodyPr>
          <a:lstStyle/>
          <a:p>
            <a:pPr algn="ctr">
              <a:lnSpc>
                <a:spcPts val="3499"/>
              </a:lnSpc>
            </a:pPr>
            <a:r>
              <a:rPr lang="en-US" sz="2499">
                <a:solidFill>
                  <a:srgbClr val="06C892"/>
                </a:solidFill>
                <a:latin typeface="Canva Sans Bold"/>
              </a:rPr>
              <a:t>ACCESS AND PRIVILEGE CONTROL</a:t>
            </a:r>
          </a:p>
        </p:txBody>
      </p:sp>
      <p:sp>
        <p:nvSpPr>
          <p:cNvPr name="TextBox 10" id="10"/>
          <p:cNvSpPr txBox="true"/>
          <p:nvPr/>
        </p:nvSpPr>
        <p:spPr>
          <a:xfrm rot="0">
            <a:off x="13302462" y="6102746"/>
            <a:ext cx="4076024" cy="422275"/>
          </a:xfrm>
          <a:prstGeom prst="rect">
            <a:avLst/>
          </a:prstGeom>
        </p:spPr>
        <p:txBody>
          <a:bodyPr anchor="t" rtlCol="false" tIns="0" lIns="0" bIns="0" rIns="0">
            <a:spAutoFit/>
          </a:bodyPr>
          <a:lstStyle/>
          <a:p>
            <a:pPr algn="ctr">
              <a:lnSpc>
                <a:spcPts val="3499"/>
              </a:lnSpc>
            </a:pPr>
            <a:r>
              <a:rPr lang="en-US" sz="2499">
                <a:solidFill>
                  <a:srgbClr val="06C892"/>
                </a:solidFill>
                <a:latin typeface="Canva Sans Bold"/>
              </a:rPr>
              <a:t>COMMUNICATION</a:t>
            </a:r>
          </a:p>
        </p:txBody>
      </p:sp>
      <p:sp>
        <p:nvSpPr>
          <p:cNvPr name="TextBox 11" id="11"/>
          <p:cNvSpPr txBox="true"/>
          <p:nvPr/>
        </p:nvSpPr>
        <p:spPr>
          <a:xfrm rot="0">
            <a:off x="17082135" y="9163050"/>
            <a:ext cx="70235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6C892"/>
                </a:solidFill>
                <a:latin typeface="Canva Sans Bold"/>
              </a:rPr>
              <a:t>27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89911" y="4518716"/>
            <a:ext cx="8469389" cy="2555517"/>
          </a:xfrm>
          <a:custGeom>
            <a:avLst/>
            <a:gdLst/>
            <a:ahLst/>
            <a:cxnLst/>
            <a:rect r="r" b="b" t="t" l="l"/>
            <a:pathLst>
              <a:path h="2555517" w="8469389">
                <a:moveTo>
                  <a:pt x="0" y="0"/>
                </a:moveTo>
                <a:lnTo>
                  <a:pt x="8469389" y="0"/>
                </a:lnTo>
                <a:lnTo>
                  <a:pt x="8469389" y="2555517"/>
                </a:lnTo>
                <a:lnTo>
                  <a:pt x="0" y="2555517"/>
                </a:lnTo>
                <a:lnTo>
                  <a:pt x="0" y="0"/>
                </a:lnTo>
                <a:close/>
              </a:path>
            </a:pathLst>
          </a:custGeom>
          <a:blipFill>
            <a:blip r:embed="rId2"/>
            <a:stretch>
              <a:fillRect l="0" t="0" r="0" b="0"/>
            </a:stretch>
          </a:blipFill>
        </p:spPr>
      </p:sp>
      <p:sp>
        <p:nvSpPr>
          <p:cNvPr name="TextBox 3" id="3"/>
          <p:cNvSpPr txBox="true"/>
          <p:nvPr/>
        </p:nvSpPr>
        <p:spPr>
          <a:xfrm rot="0">
            <a:off x="1219200" y="1639016"/>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BACKGROUND</a:t>
            </a:r>
          </a:p>
        </p:txBody>
      </p:sp>
      <p:sp>
        <p:nvSpPr>
          <p:cNvPr name="TextBox 4" id="4"/>
          <p:cNvSpPr txBox="true"/>
          <p:nvPr/>
        </p:nvSpPr>
        <p:spPr>
          <a:xfrm rot="0">
            <a:off x="1219200" y="3228975"/>
            <a:ext cx="7570711" cy="6029325"/>
          </a:xfrm>
          <a:prstGeom prst="rect">
            <a:avLst/>
          </a:prstGeom>
        </p:spPr>
        <p:txBody>
          <a:bodyPr anchor="t" rtlCol="false" tIns="0" lIns="0" bIns="0" rIns="0">
            <a:spAutoFit/>
          </a:bodyPr>
          <a:lstStyle/>
          <a:p>
            <a:pPr marL="539749" indent="-269875" lvl="1">
              <a:lnSpc>
                <a:spcPts val="4049"/>
              </a:lnSpc>
              <a:buFont typeface="Arial"/>
              <a:buChar char="•"/>
            </a:pPr>
            <a:r>
              <a:rPr lang="en-US" sz="2499">
                <a:solidFill>
                  <a:srgbClr val="3139A8"/>
                </a:solidFill>
                <a:latin typeface="Quicksand Medium"/>
              </a:rPr>
              <a:t>“44% increase in cyberattack since 2022” -Checkpoint Blog</a:t>
            </a:r>
          </a:p>
          <a:p>
            <a:pPr>
              <a:lnSpc>
                <a:spcPts val="4049"/>
              </a:lnSpc>
            </a:pPr>
          </a:p>
          <a:p>
            <a:pPr marL="539749" indent="-269875" lvl="1">
              <a:lnSpc>
                <a:spcPts val="4049"/>
              </a:lnSpc>
              <a:buFont typeface="Arial"/>
              <a:buChar char="•"/>
            </a:pPr>
            <a:r>
              <a:rPr lang="en-US" sz="2499">
                <a:solidFill>
                  <a:srgbClr val="3139A8"/>
                </a:solidFill>
                <a:latin typeface="Quicksand Medium"/>
              </a:rPr>
              <a:t>2200 cyberattacks every day according to research in 2017</a:t>
            </a:r>
          </a:p>
          <a:p>
            <a:pPr>
              <a:lnSpc>
                <a:spcPts val="4049"/>
              </a:lnSpc>
            </a:pPr>
          </a:p>
          <a:p>
            <a:pPr marL="539749" indent="-269875" lvl="1">
              <a:lnSpc>
                <a:spcPts val="4049"/>
              </a:lnSpc>
              <a:buFont typeface="Arial"/>
              <a:buChar char="•"/>
            </a:pPr>
            <a:r>
              <a:rPr lang="en-US" sz="2499">
                <a:solidFill>
                  <a:srgbClr val="3139A8"/>
                </a:solidFill>
                <a:latin typeface="Quicksand Medium"/>
              </a:rPr>
              <a:t>28778 new vulnerabilities was discovered in 2023, an increase of more than 3000 compared to 2022 according to CVE</a:t>
            </a:r>
          </a:p>
          <a:p>
            <a:pPr>
              <a:lnSpc>
                <a:spcPts val="4049"/>
              </a:lnSpc>
            </a:pPr>
          </a:p>
          <a:p>
            <a:pPr marL="539749" indent="-269875" lvl="1">
              <a:lnSpc>
                <a:spcPts val="4049"/>
              </a:lnSpc>
              <a:buFont typeface="Arial"/>
              <a:buChar char="•"/>
            </a:pPr>
            <a:r>
              <a:rPr lang="en-US" sz="2499">
                <a:solidFill>
                  <a:srgbClr val="3139A8"/>
                </a:solidFill>
                <a:latin typeface="Quicksand Medium"/>
              </a:rPr>
              <a:t>A recent cyberattack at the University of Winnipeg occurred on March 24, 2024 </a:t>
            </a:r>
          </a:p>
        </p:txBody>
      </p:sp>
      <p:sp>
        <p:nvSpPr>
          <p:cNvPr name="TextBox 5" id="5"/>
          <p:cNvSpPr txBox="true"/>
          <p:nvPr/>
        </p:nvSpPr>
        <p:spPr>
          <a:xfrm rot="0">
            <a:off x="17249358" y="9163050"/>
            <a:ext cx="36790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79361"/>
            <a:ext cx="1953652" cy="1918131"/>
          </a:xfrm>
          <a:custGeom>
            <a:avLst/>
            <a:gdLst/>
            <a:ahLst/>
            <a:cxnLst/>
            <a:rect r="r" b="b" t="t" l="l"/>
            <a:pathLst>
              <a:path h="1918131" w="1953652">
                <a:moveTo>
                  <a:pt x="0" y="0"/>
                </a:moveTo>
                <a:lnTo>
                  <a:pt x="1953652" y="0"/>
                </a:lnTo>
                <a:lnTo>
                  <a:pt x="1953652" y="1918131"/>
                </a:lnTo>
                <a:lnTo>
                  <a:pt x="0" y="19181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34590" y="2579361"/>
            <a:ext cx="1454292" cy="1918131"/>
          </a:xfrm>
          <a:custGeom>
            <a:avLst/>
            <a:gdLst/>
            <a:ahLst/>
            <a:cxnLst/>
            <a:rect r="r" b="b" t="t" l="l"/>
            <a:pathLst>
              <a:path h="1918131" w="1454292">
                <a:moveTo>
                  <a:pt x="0" y="0"/>
                </a:moveTo>
                <a:lnTo>
                  <a:pt x="1454292" y="0"/>
                </a:lnTo>
                <a:lnTo>
                  <a:pt x="1454292" y="1918131"/>
                </a:lnTo>
                <a:lnTo>
                  <a:pt x="0" y="19181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02599" y="2579361"/>
            <a:ext cx="1918131" cy="1918131"/>
          </a:xfrm>
          <a:custGeom>
            <a:avLst/>
            <a:gdLst/>
            <a:ahLst/>
            <a:cxnLst/>
            <a:rect r="r" b="b" t="t" l="l"/>
            <a:pathLst>
              <a:path h="1918131" w="1918131">
                <a:moveTo>
                  <a:pt x="0" y="0"/>
                </a:moveTo>
                <a:lnTo>
                  <a:pt x="1918131" y="0"/>
                </a:lnTo>
                <a:lnTo>
                  <a:pt x="1918131" y="1918131"/>
                </a:lnTo>
                <a:lnTo>
                  <a:pt x="0" y="19181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680643" y="2579361"/>
            <a:ext cx="2523857" cy="1918131"/>
          </a:xfrm>
          <a:custGeom>
            <a:avLst/>
            <a:gdLst/>
            <a:ahLst/>
            <a:cxnLst/>
            <a:rect r="r" b="b" t="t" l="l"/>
            <a:pathLst>
              <a:path h="1918131" w="2523857">
                <a:moveTo>
                  <a:pt x="0" y="0"/>
                </a:moveTo>
                <a:lnTo>
                  <a:pt x="2523856" y="0"/>
                </a:lnTo>
                <a:lnTo>
                  <a:pt x="2523856" y="1918131"/>
                </a:lnTo>
                <a:lnTo>
                  <a:pt x="0" y="19181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014124" y="2579361"/>
            <a:ext cx="1918131" cy="1918131"/>
          </a:xfrm>
          <a:custGeom>
            <a:avLst/>
            <a:gdLst/>
            <a:ahLst/>
            <a:cxnLst/>
            <a:rect r="r" b="b" t="t" l="l"/>
            <a:pathLst>
              <a:path h="1918131" w="1918131">
                <a:moveTo>
                  <a:pt x="0" y="0"/>
                </a:moveTo>
                <a:lnTo>
                  <a:pt x="1918131" y="0"/>
                </a:lnTo>
                <a:lnTo>
                  <a:pt x="1918131" y="1918131"/>
                </a:lnTo>
                <a:lnTo>
                  <a:pt x="0" y="19181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741880" y="2579361"/>
            <a:ext cx="2317819" cy="1918131"/>
          </a:xfrm>
          <a:custGeom>
            <a:avLst/>
            <a:gdLst/>
            <a:ahLst/>
            <a:cxnLst/>
            <a:rect r="r" b="b" t="t" l="l"/>
            <a:pathLst>
              <a:path h="1918131" w="2317819">
                <a:moveTo>
                  <a:pt x="0" y="0"/>
                </a:moveTo>
                <a:lnTo>
                  <a:pt x="2317820" y="0"/>
                </a:lnTo>
                <a:lnTo>
                  <a:pt x="2317820" y="1918131"/>
                </a:lnTo>
                <a:lnTo>
                  <a:pt x="0" y="19181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921477" y="6471620"/>
            <a:ext cx="2445046" cy="2373917"/>
          </a:xfrm>
          <a:custGeom>
            <a:avLst/>
            <a:gdLst/>
            <a:ahLst/>
            <a:cxnLst/>
            <a:rect r="r" b="b" t="t" l="l"/>
            <a:pathLst>
              <a:path h="2373917" w="2445046">
                <a:moveTo>
                  <a:pt x="0" y="0"/>
                </a:moveTo>
                <a:lnTo>
                  <a:pt x="2445046" y="0"/>
                </a:lnTo>
                <a:lnTo>
                  <a:pt x="2445046" y="2373917"/>
                </a:lnTo>
                <a:lnTo>
                  <a:pt x="0" y="237391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4951032" y="1066800"/>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RECOMMENDATIONS</a:t>
            </a:r>
          </a:p>
        </p:txBody>
      </p:sp>
      <p:sp>
        <p:nvSpPr>
          <p:cNvPr name="TextBox 10" id="10"/>
          <p:cNvSpPr txBox="true"/>
          <p:nvPr/>
        </p:nvSpPr>
        <p:spPr>
          <a:xfrm rot="0">
            <a:off x="1028700" y="4661836"/>
            <a:ext cx="1953652" cy="130810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MOVE SHARED PRINTER</a:t>
            </a:r>
          </a:p>
        </p:txBody>
      </p:sp>
      <p:sp>
        <p:nvSpPr>
          <p:cNvPr name="TextBox 11" id="11"/>
          <p:cNvSpPr txBox="true"/>
          <p:nvPr/>
        </p:nvSpPr>
        <p:spPr>
          <a:xfrm rot="0">
            <a:off x="3684910" y="4661836"/>
            <a:ext cx="1953652" cy="130810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FINGER-PRINT LOCKS</a:t>
            </a:r>
          </a:p>
        </p:txBody>
      </p:sp>
      <p:sp>
        <p:nvSpPr>
          <p:cNvPr name="TextBox 12" id="12"/>
          <p:cNvSpPr txBox="true"/>
          <p:nvPr/>
        </p:nvSpPr>
        <p:spPr>
          <a:xfrm rot="0">
            <a:off x="6061787" y="4880911"/>
            <a:ext cx="2199756" cy="86995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HIRE MORE PERSONNEL</a:t>
            </a:r>
          </a:p>
        </p:txBody>
      </p:sp>
      <p:sp>
        <p:nvSpPr>
          <p:cNvPr name="TextBox 13" id="13"/>
          <p:cNvSpPr txBox="true"/>
          <p:nvPr/>
        </p:nvSpPr>
        <p:spPr>
          <a:xfrm rot="0">
            <a:off x="8842693" y="4880911"/>
            <a:ext cx="2199756" cy="86995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NO EDUROAM</a:t>
            </a:r>
          </a:p>
        </p:txBody>
      </p:sp>
      <p:sp>
        <p:nvSpPr>
          <p:cNvPr name="TextBox 14" id="14"/>
          <p:cNvSpPr txBox="true"/>
          <p:nvPr/>
        </p:nvSpPr>
        <p:spPr>
          <a:xfrm rot="0">
            <a:off x="11873312" y="4880911"/>
            <a:ext cx="2199756" cy="86995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LIMITED INTERNET</a:t>
            </a:r>
          </a:p>
        </p:txBody>
      </p:sp>
      <p:sp>
        <p:nvSpPr>
          <p:cNvPr name="TextBox 15" id="15"/>
          <p:cNvSpPr txBox="true"/>
          <p:nvPr/>
        </p:nvSpPr>
        <p:spPr>
          <a:xfrm rot="0">
            <a:off x="14901743" y="4880911"/>
            <a:ext cx="2199756" cy="86995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VIRTUAL MACHINE</a:t>
            </a:r>
          </a:p>
        </p:txBody>
      </p:sp>
      <p:sp>
        <p:nvSpPr>
          <p:cNvPr name="TextBox 16" id="16"/>
          <p:cNvSpPr txBox="true"/>
          <p:nvPr/>
        </p:nvSpPr>
        <p:spPr>
          <a:xfrm rot="0">
            <a:off x="7168083" y="9013825"/>
            <a:ext cx="3951834" cy="43180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PHISHING AWARENESS</a:t>
            </a:r>
          </a:p>
        </p:txBody>
      </p:sp>
      <p:sp>
        <p:nvSpPr>
          <p:cNvPr name="TextBox 17" id="17"/>
          <p:cNvSpPr txBox="true"/>
          <p:nvPr/>
        </p:nvSpPr>
        <p:spPr>
          <a:xfrm rot="0">
            <a:off x="17047190" y="9163050"/>
            <a:ext cx="772239"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F1EBE5"/>
                </a:solidFill>
                <a:latin typeface="Canva Sans Bold"/>
              </a:rPr>
              <a:t>28</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04300" y="2619556"/>
            <a:ext cx="11534769" cy="1969219"/>
            <a:chOff x="0" y="0"/>
            <a:chExt cx="15379691" cy="2625626"/>
          </a:xfrm>
        </p:grpSpPr>
        <p:grpSp>
          <p:nvGrpSpPr>
            <p:cNvPr name="Group 3" id="3"/>
            <p:cNvGrpSpPr/>
            <p:nvPr/>
          </p:nvGrpSpPr>
          <p:grpSpPr>
            <a:xfrm rot="0">
              <a:off x="0" y="0"/>
              <a:ext cx="15379691" cy="2625626"/>
              <a:chOff x="0" y="0"/>
              <a:chExt cx="2916995" cy="497990"/>
            </a:xfrm>
          </p:grpSpPr>
          <p:sp>
            <p:nvSpPr>
              <p:cNvPr name="Freeform 4" id="4"/>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06C892"/>
              </a:solidFill>
            </p:spPr>
          </p:sp>
          <p:sp>
            <p:nvSpPr>
              <p:cNvPr name="TextBox 5" id="5"/>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795897" y="562005"/>
              <a:ext cx="13584524" cy="11297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No device connected to the ACS network can connect to Eduroam wifi network</a:t>
              </a:r>
            </a:p>
          </p:txBody>
        </p:sp>
      </p:grpSp>
      <p:sp>
        <p:nvSpPr>
          <p:cNvPr name="TextBox 7" id="7"/>
          <p:cNvSpPr txBox="true"/>
          <p:nvPr/>
        </p:nvSpPr>
        <p:spPr>
          <a:xfrm rot="0">
            <a:off x="6035754" y="544513"/>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8" id="8"/>
          <p:cNvSpPr txBox="true"/>
          <p:nvPr/>
        </p:nvSpPr>
        <p:spPr>
          <a:xfrm rot="0">
            <a:off x="1028700" y="1764581"/>
            <a:ext cx="5715953"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PROPOSED SECURITY POLICY</a:t>
            </a:r>
          </a:p>
        </p:txBody>
      </p:sp>
      <p:grpSp>
        <p:nvGrpSpPr>
          <p:cNvPr name="Group 9" id="9"/>
          <p:cNvGrpSpPr/>
          <p:nvPr/>
        </p:nvGrpSpPr>
        <p:grpSpPr>
          <a:xfrm rot="0">
            <a:off x="3004300" y="7289081"/>
            <a:ext cx="11534769" cy="1969219"/>
            <a:chOff x="0" y="0"/>
            <a:chExt cx="15379691" cy="2625626"/>
          </a:xfrm>
        </p:grpSpPr>
        <p:grpSp>
          <p:nvGrpSpPr>
            <p:cNvPr name="Group 10" id="10"/>
            <p:cNvGrpSpPr/>
            <p:nvPr/>
          </p:nvGrpSpPr>
          <p:grpSpPr>
            <a:xfrm rot="0">
              <a:off x="0" y="0"/>
              <a:ext cx="15379691" cy="2625626"/>
              <a:chOff x="0" y="0"/>
              <a:chExt cx="2916995" cy="497990"/>
            </a:xfrm>
          </p:grpSpPr>
          <p:sp>
            <p:nvSpPr>
              <p:cNvPr name="Freeform 11" id="11"/>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FD696E"/>
              </a:solidFill>
            </p:spPr>
          </p:sp>
          <p:sp>
            <p:nvSpPr>
              <p:cNvPr name="TextBox 12" id="12"/>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13" id="13"/>
            <p:cNvSpPr txBox="true"/>
            <p:nvPr/>
          </p:nvSpPr>
          <p:spPr>
            <a:xfrm rot="0">
              <a:off x="1347994" y="476715"/>
              <a:ext cx="12683704" cy="17266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All external package such as email attachments, download must first be open in virtual machine before opening in user machine</a:t>
              </a:r>
            </a:p>
          </p:txBody>
        </p:sp>
      </p:grpSp>
      <p:grpSp>
        <p:nvGrpSpPr>
          <p:cNvPr name="Group 14" id="14"/>
          <p:cNvGrpSpPr/>
          <p:nvPr/>
        </p:nvGrpSpPr>
        <p:grpSpPr>
          <a:xfrm rot="0">
            <a:off x="3004300" y="4912626"/>
            <a:ext cx="11534769" cy="1969219"/>
            <a:chOff x="0" y="0"/>
            <a:chExt cx="15379691" cy="2625626"/>
          </a:xfrm>
        </p:grpSpPr>
        <p:grpSp>
          <p:nvGrpSpPr>
            <p:cNvPr name="Group 15" id="15"/>
            <p:cNvGrpSpPr/>
            <p:nvPr/>
          </p:nvGrpSpPr>
          <p:grpSpPr>
            <a:xfrm rot="0">
              <a:off x="0" y="0"/>
              <a:ext cx="15379691" cy="2625626"/>
              <a:chOff x="0" y="0"/>
              <a:chExt cx="2916995" cy="497990"/>
            </a:xfrm>
          </p:grpSpPr>
          <p:sp>
            <p:nvSpPr>
              <p:cNvPr name="Freeform 16" id="16"/>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3139A8"/>
              </a:solidFill>
            </p:spPr>
          </p:sp>
          <p:sp>
            <p:nvSpPr>
              <p:cNvPr name="TextBox 17" id="17"/>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18" id="18"/>
            <p:cNvSpPr txBox="true"/>
            <p:nvPr/>
          </p:nvSpPr>
          <p:spPr>
            <a:xfrm rot="0">
              <a:off x="1049114" y="765032"/>
              <a:ext cx="13026688" cy="11297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Researcher’s servers and system cannot directly connect to the Internet</a:t>
              </a:r>
            </a:p>
          </p:txBody>
        </p:sp>
      </p:grpSp>
      <p:sp>
        <p:nvSpPr>
          <p:cNvPr name="TextBox 19" id="19"/>
          <p:cNvSpPr txBox="true"/>
          <p:nvPr/>
        </p:nvSpPr>
        <p:spPr>
          <a:xfrm rot="0">
            <a:off x="17036177" y="9163050"/>
            <a:ext cx="79426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29</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42438" y="3505393"/>
            <a:ext cx="9507798" cy="5752907"/>
          </a:xfrm>
          <a:custGeom>
            <a:avLst/>
            <a:gdLst/>
            <a:ahLst/>
            <a:cxnLst/>
            <a:rect r="r" b="b" t="t" l="l"/>
            <a:pathLst>
              <a:path h="5752907" w="9507798">
                <a:moveTo>
                  <a:pt x="0" y="0"/>
                </a:moveTo>
                <a:lnTo>
                  <a:pt x="9507799" y="0"/>
                </a:lnTo>
                <a:lnTo>
                  <a:pt x="9507799" y="5752907"/>
                </a:lnTo>
                <a:lnTo>
                  <a:pt x="0" y="5752907"/>
                </a:lnTo>
                <a:lnTo>
                  <a:pt x="0" y="0"/>
                </a:lnTo>
                <a:close/>
              </a:path>
            </a:pathLst>
          </a:custGeom>
          <a:blipFill>
            <a:blip r:embed="rId2"/>
            <a:stretch>
              <a:fillRect l="0" t="0" r="0" b="0"/>
            </a:stretch>
          </a:blipFill>
        </p:spPr>
      </p:sp>
      <p:sp>
        <p:nvSpPr>
          <p:cNvPr name="TextBox 3" id="3"/>
          <p:cNvSpPr txBox="true"/>
          <p:nvPr/>
        </p:nvSpPr>
        <p:spPr>
          <a:xfrm rot="0">
            <a:off x="6227520" y="923925"/>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4" id="4"/>
          <p:cNvSpPr txBox="true"/>
          <p:nvPr/>
        </p:nvSpPr>
        <p:spPr>
          <a:xfrm rot="0">
            <a:off x="1028700" y="2431830"/>
            <a:ext cx="4297680"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3-2-2 BACKUP SYSTEM</a:t>
            </a:r>
          </a:p>
        </p:txBody>
      </p:sp>
      <p:sp>
        <p:nvSpPr>
          <p:cNvPr name="TextBox 5" id="5"/>
          <p:cNvSpPr txBox="true"/>
          <p:nvPr/>
        </p:nvSpPr>
        <p:spPr>
          <a:xfrm rot="0">
            <a:off x="17064276" y="9163050"/>
            <a:ext cx="7380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31</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90375" y="2634515"/>
            <a:ext cx="12568925" cy="6937582"/>
          </a:xfrm>
          <a:custGeom>
            <a:avLst/>
            <a:gdLst/>
            <a:ahLst/>
            <a:cxnLst/>
            <a:rect r="r" b="b" t="t" l="l"/>
            <a:pathLst>
              <a:path h="6937582" w="12568925">
                <a:moveTo>
                  <a:pt x="0" y="0"/>
                </a:moveTo>
                <a:lnTo>
                  <a:pt x="12568925" y="0"/>
                </a:lnTo>
                <a:lnTo>
                  <a:pt x="12568925" y="6937582"/>
                </a:lnTo>
                <a:lnTo>
                  <a:pt x="0" y="6937582"/>
                </a:lnTo>
                <a:lnTo>
                  <a:pt x="0" y="0"/>
                </a:lnTo>
                <a:close/>
              </a:path>
            </a:pathLst>
          </a:custGeom>
          <a:blipFill>
            <a:blip r:embed="rId2"/>
            <a:stretch>
              <a:fillRect l="0" t="0" r="0" b="0"/>
            </a:stretch>
          </a:blipFill>
        </p:spPr>
      </p:sp>
      <p:sp>
        <p:nvSpPr>
          <p:cNvPr name="TextBox 3" id="3"/>
          <p:cNvSpPr txBox="true"/>
          <p:nvPr/>
        </p:nvSpPr>
        <p:spPr>
          <a:xfrm rot="0">
            <a:off x="1028700" y="923925"/>
            <a:ext cx="5558293" cy="263525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CHANGED HIGH LEVEL NETWORK DIAGRAM</a:t>
            </a:r>
          </a:p>
        </p:txBody>
      </p:sp>
      <p:sp>
        <p:nvSpPr>
          <p:cNvPr name="TextBox 4" id="4"/>
          <p:cNvSpPr txBox="true"/>
          <p:nvPr/>
        </p:nvSpPr>
        <p:spPr>
          <a:xfrm rot="0">
            <a:off x="17007840" y="9163050"/>
            <a:ext cx="85094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30</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941015" y="4608962"/>
            <a:ext cx="1914207" cy="1435748"/>
            <a:chOff x="0" y="0"/>
            <a:chExt cx="812800" cy="609640"/>
          </a:xfrm>
        </p:grpSpPr>
        <p:sp>
          <p:nvSpPr>
            <p:cNvPr name="Freeform 3" id="3"/>
            <p:cNvSpPr/>
            <p:nvPr/>
          </p:nvSpPr>
          <p:spPr>
            <a:xfrm flipH="false" flipV="false" rot="0">
              <a:off x="0" y="0"/>
              <a:ext cx="812800" cy="609640"/>
            </a:xfrm>
            <a:custGeom>
              <a:avLst/>
              <a:gdLst/>
              <a:ahLst/>
              <a:cxnLst/>
              <a:rect r="r" b="b" t="t" l="l"/>
              <a:pathLst>
                <a:path h="609640" w="812800">
                  <a:moveTo>
                    <a:pt x="812800" y="304820"/>
                  </a:moveTo>
                  <a:lnTo>
                    <a:pt x="406400" y="0"/>
                  </a:lnTo>
                  <a:lnTo>
                    <a:pt x="406400" y="203200"/>
                  </a:lnTo>
                  <a:lnTo>
                    <a:pt x="0" y="203200"/>
                  </a:lnTo>
                  <a:lnTo>
                    <a:pt x="0" y="406440"/>
                  </a:lnTo>
                  <a:lnTo>
                    <a:pt x="406400" y="406440"/>
                  </a:lnTo>
                  <a:lnTo>
                    <a:pt x="406400" y="609640"/>
                  </a:lnTo>
                  <a:lnTo>
                    <a:pt x="812800" y="304820"/>
                  </a:lnTo>
                  <a:close/>
                </a:path>
              </a:pathLst>
            </a:custGeom>
            <a:solidFill>
              <a:srgbClr val="3139A8"/>
            </a:solidFill>
          </p:spPr>
        </p:sp>
        <p:sp>
          <p:nvSpPr>
            <p:cNvPr name="TextBox 4" id="4"/>
            <p:cNvSpPr txBox="true"/>
            <p:nvPr/>
          </p:nvSpPr>
          <p:spPr>
            <a:xfrm>
              <a:off x="0" y="222250"/>
              <a:ext cx="711200" cy="184190"/>
            </a:xfrm>
            <a:prstGeom prst="rect">
              <a:avLst/>
            </a:prstGeom>
          </p:spPr>
          <p:txBody>
            <a:bodyPr anchor="ctr" rtlCol="false" tIns="50800" lIns="50800" bIns="50800" rIns="50800"/>
            <a:lstStyle/>
            <a:p>
              <a:pPr algn="ctr">
                <a:lnSpc>
                  <a:spcPts val="2266"/>
                </a:lnSpc>
              </a:pPr>
            </a:p>
          </p:txBody>
        </p:sp>
      </p:grpSp>
      <p:grpSp>
        <p:nvGrpSpPr>
          <p:cNvPr name="Group 5" id="5"/>
          <p:cNvGrpSpPr/>
          <p:nvPr/>
        </p:nvGrpSpPr>
        <p:grpSpPr>
          <a:xfrm rot="0">
            <a:off x="979127" y="3425721"/>
            <a:ext cx="3961888" cy="3196194"/>
            <a:chOff x="0" y="0"/>
            <a:chExt cx="5282517" cy="4261592"/>
          </a:xfrm>
        </p:grpSpPr>
        <p:grpSp>
          <p:nvGrpSpPr>
            <p:cNvPr name="Group 6" id="6"/>
            <p:cNvGrpSpPr/>
            <p:nvPr/>
          </p:nvGrpSpPr>
          <p:grpSpPr>
            <a:xfrm rot="0">
              <a:off x="0" y="0"/>
              <a:ext cx="5282517" cy="4261592"/>
              <a:chOff x="0" y="0"/>
              <a:chExt cx="1144824" cy="923570"/>
            </a:xfrm>
          </p:grpSpPr>
          <p:sp>
            <p:nvSpPr>
              <p:cNvPr name="Freeform 7" id="7"/>
              <p:cNvSpPr/>
              <p:nvPr/>
            </p:nvSpPr>
            <p:spPr>
              <a:xfrm flipH="false" flipV="false" rot="0">
                <a:off x="0" y="0"/>
                <a:ext cx="1144825" cy="923570"/>
              </a:xfrm>
              <a:custGeom>
                <a:avLst/>
                <a:gdLst/>
                <a:ahLst/>
                <a:cxnLst/>
                <a:rect r="r" b="b" t="t" l="l"/>
                <a:pathLst>
                  <a:path h="923570" w="1144825">
                    <a:moveTo>
                      <a:pt x="0" y="0"/>
                    </a:moveTo>
                    <a:lnTo>
                      <a:pt x="1144825" y="0"/>
                    </a:lnTo>
                    <a:lnTo>
                      <a:pt x="1144825" y="923570"/>
                    </a:lnTo>
                    <a:lnTo>
                      <a:pt x="0" y="923570"/>
                    </a:lnTo>
                    <a:close/>
                  </a:path>
                </a:pathLst>
              </a:custGeom>
              <a:solidFill>
                <a:srgbClr val="06C892"/>
              </a:solidFill>
            </p:spPr>
          </p:sp>
          <p:sp>
            <p:nvSpPr>
              <p:cNvPr name="TextBox 8" id="8"/>
              <p:cNvSpPr txBox="true"/>
              <p:nvPr/>
            </p:nvSpPr>
            <p:spPr>
              <a:xfrm>
                <a:off x="0" y="19050"/>
                <a:ext cx="1144824" cy="904520"/>
              </a:xfrm>
              <a:prstGeom prst="rect">
                <a:avLst/>
              </a:prstGeom>
            </p:spPr>
            <p:txBody>
              <a:bodyPr anchor="ctr" rtlCol="false" tIns="50800" lIns="50800" bIns="50800" rIns="50800"/>
              <a:lstStyle/>
              <a:p>
                <a:pPr algn="ctr">
                  <a:lnSpc>
                    <a:spcPts val="2266"/>
                  </a:lnSpc>
                </a:pPr>
              </a:p>
            </p:txBody>
          </p:sp>
        </p:grpSp>
        <p:sp>
          <p:nvSpPr>
            <p:cNvPr name="TextBox 9" id="9"/>
            <p:cNvSpPr txBox="true"/>
            <p:nvPr/>
          </p:nvSpPr>
          <p:spPr>
            <a:xfrm rot="0">
              <a:off x="2263053" y="255757"/>
              <a:ext cx="756411" cy="861176"/>
            </a:xfrm>
            <a:prstGeom prst="rect">
              <a:avLst/>
            </a:prstGeom>
          </p:spPr>
          <p:txBody>
            <a:bodyPr anchor="t" rtlCol="false" tIns="0" lIns="0" bIns="0" rIns="0">
              <a:spAutoFit/>
            </a:bodyPr>
            <a:lstStyle/>
            <a:p>
              <a:pPr algn="ctr">
                <a:lnSpc>
                  <a:spcPts val="4694"/>
                </a:lnSpc>
              </a:pPr>
              <a:r>
                <a:rPr lang="en-US" sz="4557">
                  <a:solidFill>
                    <a:srgbClr val="FFFFFF"/>
                  </a:solidFill>
                  <a:latin typeface="Arimo Bold"/>
                </a:rPr>
                <a:t>1.</a:t>
              </a:r>
            </a:p>
          </p:txBody>
        </p:sp>
        <p:sp>
          <p:nvSpPr>
            <p:cNvPr name="TextBox 10" id="10"/>
            <p:cNvSpPr txBox="true"/>
            <p:nvPr/>
          </p:nvSpPr>
          <p:spPr>
            <a:xfrm rot="0">
              <a:off x="584428" y="1410822"/>
              <a:ext cx="4113660" cy="2033515"/>
            </a:xfrm>
            <a:prstGeom prst="rect">
              <a:avLst/>
            </a:prstGeom>
          </p:spPr>
          <p:txBody>
            <a:bodyPr anchor="t" rtlCol="false" tIns="0" lIns="0" bIns="0" rIns="0">
              <a:spAutoFit/>
            </a:bodyPr>
            <a:lstStyle/>
            <a:p>
              <a:pPr algn="ctr">
                <a:lnSpc>
                  <a:spcPts val="3140"/>
                </a:lnSpc>
              </a:pPr>
              <a:r>
                <a:rPr lang="en-US" sz="2012">
                  <a:solidFill>
                    <a:srgbClr val="FFFFFF"/>
                  </a:solidFill>
                  <a:latin typeface="Montserrat Medium"/>
                </a:rPr>
                <a:t>Inform the department chair and TSC cybersecurity team about the incident</a:t>
              </a:r>
            </a:p>
          </p:txBody>
        </p:sp>
      </p:grpSp>
      <p:grpSp>
        <p:nvGrpSpPr>
          <p:cNvPr name="Group 11" id="11"/>
          <p:cNvGrpSpPr/>
          <p:nvPr/>
        </p:nvGrpSpPr>
        <p:grpSpPr>
          <a:xfrm rot="0">
            <a:off x="6855221" y="3425721"/>
            <a:ext cx="4577557" cy="3799595"/>
            <a:chOff x="0" y="0"/>
            <a:chExt cx="1292620" cy="1072938"/>
          </a:xfrm>
        </p:grpSpPr>
        <p:sp>
          <p:nvSpPr>
            <p:cNvPr name="Freeform 12" id="12"/>
            <p:cNvSpPr/>
            <p:nvPr/>
          </p:nvSpPr>
          <p:spPr>
            <a:xfrm flipH="false" flipV="false" rot="0">
              <a:off x="0" y="0"/>
              <a:ext cx="1292620" cy="1072938"/>
            </a:xfrm>
            <a:custGeom>
              <a:avLst/>
              <a:gdLst/>
              <a:ahLst/>
              <a:cxnLst/>
              <a:rect r="r" b="b" t="t" l="l"/>
              <a:pathLst>
                <a:path h="1072938" w="1292620">
                  <a:moveTo>
                    <a:pt x="0" y="0"/>
                  </a:moveTo>
                  <a:lnTo>
                    <a:pt x="1292620" y="0"/>
                  </a:lnTo>
                  <a:lnTo>
                    <a:pt x="1292620" y="1072938"/>
                  </a:lnTo>
                  <a:lnTo>
                    <a:pt x="0" y="1072938"/>
                  </a:lnTo>
                  <a:close/>
                </a:path>
              </a:pathLst>
            </a:custGeom>
            <a:solidFill>
              <a:srgbClr val="3139A8"/>
            </a:solidFill>
          </p:spPr>
        </p:sp>
        <p:sp>
          <p:nvSpPr>
            <p:cNvPr name="TextBox 13" id="13"/>
            <p:cNvSpPr txBox="true"/>
            <p:nvPr/>
          </p:nvSpPr>
          <p:spPr>
            <a:xfrm>
              <a:off x="0" y="19050"/>
              <a:ext cx="1292620" cy="1053888"/>
            </a:xfrm>
            <a:prstGeom prst="rect">
              <a:avLst/>
            </a:prstGeom>
          </p:spPr>
          <p:txBody>
            <a:bodyPr anchor="ctr" rtlCol="false" tIns="45494" lIns="45494" bIns="45494" rIns="45494"/>
            <a:lstStyle/>
            <a:p>
              <a:pPr algn="ctr">
                <a:lnSpc>
                  <a:spcPts val="2266"/>
                </a:lnSpc>
              </a:pPr>
            </a:p>
          </p:txBody>
        </p:sp>
      </p:grpSp>
      <p:sp>
        <p:nvSpPr>
          <p:cNvPr name="TextBox 14" id="14"/>
          <p:cNvSpPr txBox="true"/>
          <p:nvPr/>
        </p:nvSpPr>
        <p:spPr>
          <a:xfrm rot="0">
            <a:off x="8816267" y="3621009"/>
            <a:ext cx="655467" cy="657161"/>
          </a:xfrm>
          <a:prstGeom prst="rect">
            <a:avLst/>
          </a:prstGeom>
        </p:spPr>
        <p:txBody>
          <a:bodyPr anchor="t" rtlCol="false" tIns="0" lIns="0" bIns="0" rIns="0">
            <a:spAutoFit/>
          </a:bodyPr>
          <a:lstStyle/>
          <a:p>
            <a:pPr algn="ctr">
              <a:lnSpc>
                <a:spcPts val="4803"/>
              </a:lnSpc>
            </a:pPr>
            <a:r>
              <a:rPr lang="en-US" sz="4663">
                <a:solidFill>
                  <a:srgbClr val="FFFFFF"/>
                </a:solidFill>
                <a:latin typeface="Arimo Bold"/>
              </a:rPr>
              <a:t>2.</a:t>
            </a:r>
          </a:p>
        </p:txBody>
      </p:sp>
      <p:sp>
        <p:nvSpPr>
          <p:cNvPr name="TextBox 15" id="15"/>
          <p:cNvSpPr txBox="true"/>
          <p:nvPr/>
        </p:nvSpPr>
        <p:spPr>
          <a:xfrm rot="0">
            <a:off x="7361657" y="4483454"/>
            <a:ext cx="3564686" cy="2387518"/>
          </a:xfrm>
          <a:prstGeom prst="rect">
            <a:avLst/>
          </a:prstGeom>
        </p:spPr>
        <p:txBody>
          <a:bodyPr anchor="t" rtlCol="false" tIns="0" lIns="0" bIns="0" rIns="0">
            <a:spAutoFit/>
          </a:bodyPr>
          <a:lstStyle/>
          <a:p>
            <a:pPr algn="ctr">
              <a:lnSpc>
                <a:spcPts val="3213"/>
              </a:lnSpc>
            </a:pPr>
            <a:r>
              <a:rPr lang="en-US" sz="2059">
                <a:solidFill>
                  <a:srgbClr val="FFFFFF"/>
                </a:solidFill>
                <a:latin typeface="Montserrat Medium"/>
              </a:rPr>
              <a:t>Compile as much relevant information as possible while waiting for a response from the Technology Solution Center cybersecurity team</a:t>
            </a:r>
          </a:p>
        </p:txBody>
      </p:sp>
      <p:grpSp>
        <p:nvGrpSpPr>
          <p:cNvPr name="Group 16" id="16"/>
          <p:cNvGrpSpPr/>
          <p:nvPr/>
        </p:nvGrpSpPr>
        <p:grpSpPr>
          <a:xfrm rot="0">
            <a:off x="13156877" y="3425721"/>
            <a:ext cx="4254132" cy="3028221"/>
            <a:chOff x="0" y="0"/>
            <a:chExt cx="1217936" cy="866964"/>
          </a:xfrm>
        </p:grpSpPr>
        <p:sp>
          <p:nvSpPr>
            <p:cNvPr name="Freeform 17" id="17"/>
            <p:cNvSpPr/>
            <p:nvPr/>
          </p:nvSpPr>
          <p:spPr>
            <a:xfrm flipH="false" flipV="false" rot="0">
              <a:off x="0" y="0"/>
              <a:ext cx="1217937" cy="866964"/>
            </a:xfrm>
            <a:custGeom>
              <a:avLst/>
              <a:gdLst/>
              <a:ahLst/>
              <a:cxnLst/>
              <a:rect r="r" b="b" t="t" l="l"/>
              <a:pathLst>
                <a:path h="866964" w="1217937">
                  <a:moveTo>
                    <a:pt x="0" y="0"/>
                  </a:moveTo>
                  <a:lnTo>
                    <a:pt x="1217937" y="0"/>
                  </a:lnTo>
                  <a:lnTo>
                    <a:pt x="1217937" y="866964"/>
                  </a:lnTo>
                  <a:lnTo>
                    <a:pt x="0" y="866964"/>
                  </a:lnTo>
                  <a:close/>
                </a:path>
              </a:pathLst>
            </a:custGeom>
            <a:solidFill>
              <a:srgbClr val="FD696E"/>
            </a:solidFill>
          </p:spPr>
        </p:sp>
        <p:sp>
          <p:nvSpPr>
            <p:cNvPr name="TextBox 18" id="18"/>
            <p:cNvSpPr txBox="true"/>
            <p:nvPr/>
          </p:nvSpPr>
          <p:spPr>
            <a:xfrm>
              <a:off x="0" y="19050"/>
              <a:ext cx="1217936" cy="847914"/>
            </a:xfrm>
            <a:prstGeom prst="rect">
              <a:avLst/>
            </a:prstGeom>
          </p:spPr>
          <p:txBody>
            <a:bodyPr anchor="ctr" rtlCol="false" tIns="44872" lIns="44872" bIns="44872" rIns="44872"/>
            <a:lstStyle/>
            <a:p>
              <a:pPr algn="ctr">
                <a:lnSpc>
                  <a:spcPts val="2266"/>
                </a:lnSpc>
              </a:pPr>
            </a:p>
          </p:txBody>
        </p:sp>
      </p:grpSp>
      <p:sp>
        <p:nvSpPr>
          <p:cNvPr name="TextBox 19" id="19"/>
          <p:cNvSpPr txBox="true"/>
          <p:nvPr/>
        </p:nvSpPr>
        <p:spPr>
          <a:xfrm rot="0">
            <a:off x="14979365" y="3621009"/>
            <a:ext cx="609155" cy="647529"/>
          </a:xfrm>
          <a:prstGeom prst="rect">
            <a:avLst/>
          </a:prstGeom>
        </p:spPr>
        <p:txBody>
          <a:bodyPr anchor="t" rtlCol="false" tIns="0" lIns="0" bIns="0" rIns="0">
            <a:spAutoFit/>
          </a:bodyPr>
          <a:lstStyle/>
          <a:p>
            <a:pPr algn="ctr">
              <a:lnSpc>
                <a:spcPts val="4737"/>
              </a:lnSpc>
            </a:pPr>
            <a:r>
              <a:rPr lang="en-US" sz="4599">
                <a:solidFill>
                  <a:srgbClr val="FFFFFF"/>
                </a:solidFill>
                <a:latin typeface="Arimo Bold"/>
              </a:rPr>
              <a:t>3.</a:t>
            </a:r>
          </a:p>
        </p:txBody>
      </p:sp>
      <p:sp>
        <p:nvSpPr>
          <p:cNvPr name="TextBox 20" id="20"/>
          <p:cNvSpPr txBox="true"/>
          <p:nvPr/>
        </p:nvSpPr>
        <p:spPr>
          <a:xfrm rot="0">
            <a:off x="13627530" y="4477482"/>
            <a:ext cx="3312824" cy="1555533"/>
          </a:xfrm>
          <a:prstGeom prst="rect">
            <a:avLst/>
          </a:prstGeom>
        </p:spPr>
        <p:txBody>
          <a:bodyPr anchor="t" rtlCol="false" tIns="0" lIns="0" bIns="0" rIns="0">
            <a:spAutoFit/>
          </a:bodyPr>
          <a:lstStyle/>
          <a:p>
            <a:pPr algn="ctr">
              <a:lnSpc>
                <a:spcPts val="3169"/>
              </a:lnSpc>
            </a:pPr>
            <a:r>
              <a:rPr lang="en-US" sz="2031">
                <a:solidFill>
                  <a:srgbClr val="FFFFFF"/>
                </a:solidFill>
                <a:latin typeface="Montserrat Medium"/>
              </a:rPr>
              <a:t>Limit spread of damage, if multiple systems compromised then isolate affected network </a:t>
            </a:r>
          </a:p>
        </p:txBody>
      </p:sp>
      <p:sp>
        <p:nvSpPr>
          <p:cNvPr name="TextBox 21" id="21"/>
          <p:cNvSpPr txBox="true"/>
          <p:nvPr/>
        </p:nvSpPr>
        <p:spPr>
          <a:xfrm rot="0">
            <a:off x="6035754" y="544513"/>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22" id="22"/>
          <p:cNvSpPr txBox="true"/>
          <p:nvPr/>
        </p:nvSpPr>
        <p:spPr>
          <a:xfrm rot="0">
            <a:off x="1028700" y="1841180"/>
            <a:ext cx="7886465"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PROPOSED INCIDENT RESPONSE PLAN</a:t>
            </a:r>
          </a:p>
        </p:txBody>
      </p:sp>
      <p:grpSp>
        <p:nvGrpSpPr>
          <p:cNvPr name="Group 23" id="23"/>
          <p:cNvGrpSpPr/>
          <p:nvPr/>
        </p:nvGrpSpPr>
        <p:grpSpPr>
          <a:xfrm rot="0">
            <a:off x="11432779" y="4608962"/>
            <a:ext cx="1914207" cy="1435748"/>
            <a:chOff x="0" y="0"/>
            <a:chExt cx="812800" cy="609640"/>
          </a:xfrm>
        </p:grpSpPr>
        <p:sp>
          <p:nvSpPr>
            <p:cNvPr name="Freeform 24" id="24"/>
            <p:cNvSpPr/>
            <p:nvPr/>
          </p:nvSpPr>
          <p:spPr>
            <a:xfrm flipH="false" flipV="false" rot="0">
              <a:off x="0" y="0"/>
              <a:ext cx="812800" cy="609640"/>
            </a:xfrm>
            <a:custGeom>
              <a:avLst/>
              <a:gdLst/>
              <a:ahLst/>
              <a:cxnLst/>
              <a:rect r="r" b="b" t="t" l="l"/>
              <a:pathLst>
                <a:path h="609640" w="812800">
                  <a:moveTo>
                    <a:pt x="812800" y="304820"/>
                  </a:moveTo>
                  <a:lnTo>
                    <a:pt x="406400" y="0"/>
                  </a:lnTo>
                  <a:lnTo>
                    <a:pt x="406400" y="203200"/>
                  </a:lnTo>
                  <a:lnTo>
                    <a:pt x="0" y="203200"/>
                  </a:lnTo>
                  <a:lnTo>
                    <a:pt x="0" y="406440"/>
                  </a:lnTo>
                  <a:lnTo>
                    <a:pt x="406400" y="406440"/>
                  </a:lnTo>
                  <a:lnTo>
                    <a:pt x="406400" y="609640"/>
                  </a:lnTo>
                  <a:lnTo>
                    <a:pt x="812800" y="304820"/>
                  </a:lnTo>
                  <a:close/>
                </a:path>
              </a:pathLst>
            </a:custGeom>
            <a:solidFill>
              <a:srgbClr val="3139A8"/>
            </a:solidFill>
          </p:spPr>
        </p:sp>
        <p:sp>
          <p:nvSpPr>
            <p:cNvPr name="TextBox 25" id="25"/>
            <p:cNvSpPr txBox="true"/>
            <p:nvPr/>
          </p:nvSpPr>
          <p:spPr>
            <a:xfrm>
              <a:off x="0" y="222250"/>
              <a:ext cx="711200" cy="184190"/>
            </a:xfrm>
            <a:prstGeom prst="rect">
              <a:avLst/>
            </a:prstGeom>
          </p:spPr>
          <p:txBody>
            <a:bodyPr anchor="ctr" rtlCol="false" tIns="50800" lIns="50800" bIns="50800" rIns="50800"/>
            <a:lstStyle/>
            <a:p>
              <a:pPr algn="ctr">
                <a:lnSpc>
                  <a:spcPts val="2266"/>
                </a:lnSpc>
              </a:pPr>
            </a:p>
          </p:txBody>
        </p:sp>
      </p:grpSp>
      <p:sp>
        <p:nvSpPr>
          <p:cNvPr name="TextBox 26" id="26"/>
          <p:cNvSpPr txBox="true"/>
          <p:nvPr/>
        </p:nvSpPr>
        <p:spPr>
          <a:xfrm rot="0">
            <a:off x="17054274" y="9163050"/>
            <a:ext cx="758071"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3053551"/>
            <a:ext cx="7814349" cy="6204749"/>
          </a:xfrm>
          <a:custGeom>
            <a:avLst/>
            <a:gdLst/>
            <a:ahLst/>
            <a:cxnLst/>
            <a:rect r="r" b="b" t="t" l="l"/>
            <a:pathLst>
              <a:path h="6204749" w="7814349">
                <a:moveTo>
                  <a:pt x="0" y="0"/>
                </a:moveTo>
                <a:lnTo>
                  <a:pt x="7814349" y="0"/>
                </a:lnTo>
                <a:lnTo>
                  <a:pt x="7814349" y="6204749"/>
                </a:lnTo>
                <a:lnTo>
                  <a:pt x="0" y="6204749"/>
                </a:lnTo>
                <a:lnTo>
                  <a:pt x="0" y="0"/>
                </a:lnTo>
                <a:close/>
              </a:path>
            </a:pathLst>
          </a:custGeom>
          <a:blipFill>
            <a:blip r:embed="rId2"/>
            <a:stretch>
              <a:fillRect l="0" t="0" r="0" b="0"/>
            </a:stretch>
          </a:blipFill>
        </p:spPr>
      </p:sp>
      <p:sp>
        <p:nvSpPr>
          <p:cNvPr name="Freeform 3" id="3"/>
          <p:cNvSpPr/>
          <p:nvPr/>
        </p:nvSpPr>
        <p:spPr>
          <a:xfrm flipH="false" flipV="false" rot="0">
            <a:off x="689092" y="4737767"/>
            <a:ext cx="7419805" cy="2836317"/>
          </a:xfrm>
          <a:custGeom>
            <a:avLst/>
            <a:gdLst/>
            <a:ahLst/>
            <a:cxnLst/>
            <a:rect r="r" b="b" t="t" l="l"/>
            <a:pathLst>
              <a:path h="2836317" w="7419805">
                <a:moveTo>
                  <a:pt x="0" y="0"/>
                </a:moveTo>
                <a:lnTo>
                  <a:pt x="7419805" y="0"/>
                </a:lnTo>
                <a:lnTo>
                  <a:pt x="7419805" y="2836317"/>
                </a:lnTo>
                <a:lnTo>
                  <a:pt x="0" y="2836317"/>
                </a:lnTo>
                <a:lnTo>
                  <a:pt x="0" y="0"/>
                </a:lnTo>
                <a:close/>
              </a:path>
            </a:pathLst>
          </a:custGeom>
          <a:blipFill>
            <a:blip r:embed="rId3"/>
            <a:stretch>
              <a:fillRect l="0" t="0" r="0" b="0"/>
            </a:stretch>
          </a:blipFill>
        </p:spPr>
      </p:sp>
      <p:sp>
        <p:nvSpPr>
          <p:cNvPr name="TextBox 4" id="4"/>
          <p:cNvSpPr txBox="true"/>
          <p:nvPr/>
        </p:nvSpPr>
        <p:spPr>
          <a:xfrm rot="0">
            <a:off x="6227520" y="923925"/>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5" id="5"/>
          <p:cNvSpPr txBox="true"/>
          <p:nvPr/>
        </p:nvSpPr>
        <p:spPr>
          <a:xfrm rot="0">
            <a:off x="1028700" y="2341659"/>
            <a:ext cx="5651659"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PENETRATION TESTING TOOL</a:t>
            </a:r>
          </a:p>
        </p:txBody>
      </p:sp>
      <p:sp>
        <p:nvSpPr>
          <p:cNvPr name="TextBox 6" id="6"/>
          <p:cNvSpPr txBox="true"/>
          <p:nvPr/>
        </p:nvSpPr>
        <p:spPr>
          <a:xfrm rot="0">
            <a:off x="17043142" y="9163050"/>
            <a:ext cx="78033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33</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66930" y="3174281"/>
            <a:ext cx="11534769" cy="1969219"/>
            <a:chOff x="0" y="0"/>
            <a:chExt cx="2916995" cy="497990"/>
          </a:xfrm>
        </p:grpSpPr>
        <p:sp>
          <p:nvSpPr>
            <p:cNvPr name="Freeform 3" id="3"/>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06C892"/>
            </a:solidFill>
          </p:spPr>
        </p:sp>
        <p:sp>
          <p:nvSpPr>
            <p:cNvPr name="TextBox 4" id="4"/>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1902283" y="3719609"/>
            <a:ext cx="2830469"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PHASE 1</a:t>
            </a:r>
          </a:p>
        </p:txBody>
      </p:sp>
      <p:sp>
        <p:nvSpPr>
          <p:cNvPr name="TextBox 6" id="6"/>
          <p:cNvSpPr txBox="true"/>
          <p:nvPr/>
        </p:nvSpPr>
        <p:spPr>
          <a:xfrm rot="0">
            <a:off x="5164765" y="3576734"/>
            <a:ext cx="7087481" cy="866394"/>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Test pilot SQLmap on a dummy server in a testing environment </a:t>
            </a:r>
          </a:p>
        </p:txBody>
      </p:sp>
      <p:sp>
        <p:nvSpPr>
          <p:cNvPr name="TextBox 7" id="7"/>
          <p:cNvSpPr txBox="true"/>
          <p:nvPr/>
        </p:nvSpPr>
        <p:spPr>
          <a:xfrm rot="0">
            <a:off x="6035754" y="544513"/>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8" id="8"/>
          <p:cNvSpPr txBox="true"/>
          <p:nvPr/>
        </p:nvSpPr>
        <p:spPr>
          <a:xfrm rot="0">
            <a:off x="746479" y="1841180"/>
            <a:ext cx="5630585"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PENETRATION TESTING PLAN</a:t>
            </a:r>
          </a:p>
        </p:txBody>
      </p:sp>
      <p:grpSp>
        <p:nvGrpSpPr>
          <p:cNvPr name="Group 9" id="9"/>
          <p:cNvGrpSpPr/>
          <p:nvPr/>
        </p:nvGrpSpPr>
        <p:grpSpPr>
          <a:xfrm rot="0">
            <a:off x="3099841" y="5388876"/>
            <a:ext cx="11534769" cy="1969219"/>
            <a:chOff x="0" y="0"/>
            <a:chExt cx="2916995" cy="497990"/>
          </a:xfrm>
        </p:grpSpPr>
        <p:sp>
          <p:nvSpPr>
            <p:cNvPr name="Freeform 10" id="10"/>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3139A8"/>
            </a:solidFill>
          </p:spPr>
        </p:sp>
        <p:sp>
          <p:nvSpPr>
            <p:cNvPr name="TextBox 11" id="11"/>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0">
            <a:off x="3505027" y="6010275"/>
            <a:ext cx="2860637"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PHASE 2</a:t>
            </a:r>
          </a:p>
        </p:txBody>
      </p:sp>
      <p:grpSp>
        <p:nvGrpSpPr>
          <p:cNvPr name="Group 13" id="13"/>
          <p:cNvGrpSpPr/>
          <p:nvPr/>
        </p:nvGrpSpPr>
        <p:grpSpPr>
          <a:xfrm rot="0">
            <a:off x="4732753" y="7605745"/>
            <a:ext cx="11534769" cy="1969219"/>
            <a:chOff x="0" y="0"/>
            <a:chExt cx="2916995" cy="497990"/>
          </a:xfrm>
        </p:grpSpPr>
        <p:sp>
          <p:nvSpPr>
            <p:cNvPr name="Freeform 14" id="14"/>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FD696E"/>
            </a:solidFill>
          </p:spPr>
        </p:sp>
        <p:sp>
          <p:nvSpPr>
            <p:cNvPr name="TextBox 15" id="15"/>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5164765" y="8263536"/>
            <a:ext cx="2857590"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PHASE 3</a:t>
            </a:r>
          </a:p>
        </p:txBody>
      </p:sp>
      <p:sp>
        <p:nvSpPr>
          <p:cNvPr name="TextBox 17" id="17"/>
          <p:cNvSpPr txBox="true"/>
          <p:nvPr/>
        </p:nvSpPr>
        <p:spPr>
          <a:xfrm rot="0">
            <a:off x="8022355" y="8120661"/>
            <a:ext cx="7322451" cy="866394"/>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Expand penetration testing to all researchers’ networks and automate the process</a:t>
            </a:r>
          </a:p>
        </p:txBody>
      </p:sp>
      <p:sp>
        <p:nvSpPr>
          <p:cNvPr name="TextBox 18" id="18"/>
          <p:cNvSpPr txBox="true"/>
          <p:nvPr/>
        </p:nvSpPr>
        <p:spPr>
          <a:xfrm rot="0">
            <a:off x="6646127" y="5679488"/>
            <a:ext cx="7087481" cy="1314069"/>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Implementing SQLmap in a limited capacity to a researcher’s network for 3 months, monitor testing and evaluate effectinvess</a:t>
            </a:r>
          </a:p>
        </p:txBody>
      </p:sp>
      <p:sp>
        <p:nvSpPr>
          <p:cNvPr name="TextBox 19" id="19"/>
          <p:cNvSpPr txBox="true"/>
          <p:nvPr/>
        </p:nvSpPr>
        <p:spPr>
          <a:xfrm rot="0">
            <a:off x="17032843" y="9163050"/>
            <a:ext cx="80093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34</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3490" y="1028700"/>
            <a:ext cx="5992153" cy="1808046"/>
          </a:xfrm>
          <a:custGeom>
            <a:avLst/>
            <a:gdLst/>
            <a:ahLst/>
            <a:cxnLst/>
            <a:rect r="r" b="b" t="t" l="l"/>
            <a:pathLst>
              <a:path h="1808046" w="5992153">
                <a:moveTo>
                  <a:pt x="0" y="0"/>
                </a:moveTo>
                <a:lnTo>
                  <a:pt x="5992153" y="0"/>
                </a:lnTo>
                <a:lnTo>
                  <a:pt x="5992153" y="1808046"/>
                </a:lnTo>
                <a:lnTo>
                  <a:pt x="0" y="1808046"/>
                </a:lnTo>
                <a:lnTo>
                  <a:pt x="0" y="0"/>
                </a:lnTo>
                <a:close/>
              </a:path>
            </a:pathLst>
          </a:custGeom>
          <a:blipFill>
            <a:blip r:embed="rId2"/>
            <a:stretch>
              <a:fillRect l="0" t="0" r="0" b="0"/>
            </a:stretch>
          </a:blipFill>
        </p:spPr>
      </p:sp>
      <p:sp>
        <p:nvSpPr>
          <p:cNvPr name="TextBox 3" id="3"/>
          <p:cNvSpPr txBox="true"/>
          <p:nvPr/>
        </p:nvSpPr>
        <p:spPr>
          <a:xfrm rot="0">
            <a:off x="1219200" y="1639016"/>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CITATION</a:t>
            </a:r>
          </a:p>
        </p:txBody>
      </p:sp>
      <p:sp>
        <p:nvSpPr>
          <p:cNvPr name="TextBox 4" id="4"/>
          <p:cNvSpPr txBox="true"/>
          <p:nvPr/>
        </p:nvSpPr>
        <p:spPr>
          <a:xfrm rot="0">
            <a:off x="1219200" y="2751021"/>
            <a:ext cx="14005200" cy="7434402"/>
          </a:xfrm>
          <a:prstGeom prst="rect">
            <a:avLst/>
          </a:prstGeom>
        </p:spPr>
        <p:txBody>
          <a:bodyPr anchor="t" rtlCol="false" tIns="0" lIns="0" bIns="0" rIns="0">
            <a:spAutoFit/>
          </a:bodyPr>
          <a:lstStyle/>
          <a:p>
            <a:pPr marL="431801" indent="-215900" lvl="1">
              <a:lnSpc>
                <a:spcPts val="3240"/>
              </a:lnSpc>
              <a:buFont typeface="Arial"/>
              <a:buChar char="•"/>
            </a:pPr>
            <a:r>
              <a:rPr lang="en-US" sz="2000">
                <a:solidFill>
                  <a:srgbClr val="3139A8"/>
                </a:solidFill>
                <a:latin typeface="Quicksand Medium"/>
              </a:rPr>
              <a:t>Statista. (2024, March 18). Canada’s number of internet fraud cases from 2014 to 2023. https://www.statista.com/statistics/1456731/internet-fraud-cases-canada/</a:t>
            </a:r>
          </a:p>
          <a:p>
            <a:pPr marL="431801" indent="-215900" lvl="1">
              <a:lnSpc>
                <a:spcPts val="3240"/>
              </a:lnSpc>
              <a:buFont typeface="Arial"/>
              <a:buChar char="•"/>
            </a:pPr>
            <a:r>
              <a:rPr lang="en-US" sz="2000">
                <a:solidFill>
                  <a:srgbClr val="3139A8"/>
                </a:solidFill>
                <a:latin typeface="Quicksand Medium"/>
              </a:rPr>
              <a:t>Statista. (2024b, March 19). Canada’s number of identity fraud cases from 2014 to 2023. https://www.statista.com/statistics/1457331/identity-fraud-cases-canada/</a:t>
            </a:r>
          </a:p>
          <a:p>
            <a:pPr marL="431801" indent="-215900" lvl="1">
              <a:lnSpc>
                <a:spcPts val="3240"/>
              </a:lnSpc>
              <a:buFont typeface="Arial"/>
              <a:buChar char="•"/>
            </a:pPr>
            <a:r>
              <a:rPr lang="en-US" sz="2000">
                <a:solidFill>
                  <a:srgbClr val="3139A8"/>
                </a:solidFill>
                <a:latin typeface="Quicksand Medium"/>
              </a:rPr>
              <a:t>Statista. (2024b, March 19). Canada’s predicted cost of Cybercrime from 2017 to 2028. https://www.statista.com/forecasts/1457244/canada-cybercrime-cost-annual</a:t>
            </a:r>
          </a:p>
          <a:p>
            <a:pPr marL="431801" indent="-215900" lvl="1">
              <a:lnSpc>
                <a:spcPts val="3240"/>
              </a:lnSpc>
              <a:buFont typeface="Arial"/>
              <a:buChar char="•"/>
            </a:pPr>
            <a:r>
              <a:rPr lang="en-US" sz="2000">
                <a:solidFill>
                  <a:srgbClr val="3139A8"/>
                </a:solidFill>
                <a:latin typeface="Quicksand Medium"/>
              </a:rPr>
              <a:t>Jain , S. (2024, February 8). 160 cybersecurity statistics: Updated report 2024. Astra Security Blog. https://www.getastra.com/blog/security-audit/cyber-security-statistics/#:~:text=Cybersecurity%20statistics%20indicate%20that%20there,cost%20%248%20trillion%20by%202023.</a:t>
            </a:r>
          </a:p>
          <a:p>
            <a:pPr marL="431801" indent="-215900" lvl="1">
              <a:lnSpc>
                <a:spcPts val="3240"/>
              </a:lnSpc>
              <a:buFont typeface="Arial"/>
              <a:buChar char="•"/>
            </a:pPr>
            <a:r>
              <a:rPr lang="en-US" sz="2000">
                <a:solidFill>
                  <a:srgbClr val="3139A8"/>
                </a:solidFill>
                <a:latin typeface="Quicksand Medium"/>
              </a:rPr>
              <a:t>Security Magazine. (2020, May 24). Hackers attack every 39 seconds. Security Magazine RSS. https://www.securitymagazine.com/articles/87787-hackers-attack-every-39-seconds</a:t>
            </a:r>
          </a:p>
          <a:p>
            <a:pPr marL="431801" indent="-215900" lvl="1">
              <a:lnSpc>
                <a:spcPts val="3240"/>
              </a:lnSpc>
              <a:buFont typeface="Arial"/>
              <a:buChar char="•"/>
            </a:pPr>
            <a:r>
              <a:rPr lang="en-US" sz="2000">
                <a:solidFill>
                  <a:srgbClr val="3139A8"/>
                </a:solidFill>
                <a:latin typeface="Quicksand Medium"/>
              </a:rPr>
              <a:t>Check Point Blog. (2022, August 16). Check point research: Education sector experiencing more than double monthly attacks, compared to other industries. https://blog.checkpoint.com/2022/08/09/check-point-research-education-sector-experiencing-more-than-double-monthly-attacks-compared-to-other-industries/</a:t>
            </a:r>
          </a:p>
          <a:p>
            <a:pPr marL="431801" indent="-215900" lvl="1">
              <a:lnSpc>
                <a:spcPts val="3240"/>
              </a:lnSpc>
              <a:buFont typeface="Arial"/>
              <a:buChar char="•"/>
            </a:pPr>
            <a:r>
              <a:rPr lang="en-US" sz="2000">
                <a:solidFill>
                  <a:srgbClr val="3139A8"/>
                </a:solidFill>
                <a:latin typeface="Quicksand Medium"/>
              </a:rPr>
              <a:t>The University of Winnipeg. (2024, March 25). Cyber attack and service outage. </a:t>
            </a:r>
            <a:r>
              <a:rPr lang="en-US" sz="2000" u="sng">
                <a:solidFill>
                  <a:srgbClr val="3139A8"/>
                </a:solidFill>
                <a:latin typeface="Quicksand Medium"/>
                <a:hlinkClick r:id="rId3" tooltip="https://www.uwinnipeg.ca/updates/index.html?eid=aa32babed1cb2cfb62dd985e81fd67e1"/>
              </a:rPr>
              <a:t>https://www.uwinnipeg.ca/updates/index.html?eid=aa32babed1cb2cfb62dd985e81fd67e1</a:t>
            </a:r>
          </a:p>
          <a:p>
            <a:pPr>
              <a:lnSpc>
                <a:spcPts val="3983"/>
              </a:lnSpc>
            </a:pPr>
          </a:p>
        </p:txBody>
      </p:sp>
      <p:sp>
        <p:nvSpPr>
          <p:cNvPr name="TextBox 5" id="5"/>
          <p:cNvSpPr txBox="true"/>
          <p:nvPr/>
        </p:nvSpPr>
        <p:spPr>
          <a:xfrm rot="0">
            <a:off x="17039570" y="9163050"/>
            <a:ext cx="787479"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35</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FD696E"/>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3493770"/>
            <a:ext cx="7924800" cy="3451860"/>
          </a:xfrm>
          <a:prstGeom prst="rect">
            <a:avLst/>
          </a:prstGeom>
        </p:spPr>
        <p:txBody>
          <a:bodyPr anchor="t" rtlCol="false" tIns="0" lIns="0" bIns="0" rIns="0">
            <a:spAutoFit/>
          </a:bodyPr>
          <a:lstStyle/>
          <a:p>
            <a:pPr>
              <a:lnSpc>
                <a:spcPts val="6719"/>
              </a:lnSpc>
            </a:pPr>
            <a:r>
              <a:rPr lang="en-US" sz="6999" spc="-293">
                <a:solidFill>
                  <a:srgbClr val="3139A8"/>
                </a:solidFill>
                <a:latin typeface="Be Vietnam Ultra-Bold"/>
              </a:rPr>
              <a:t>THANK YOU FOR LISTENING</a:t>
            </a:r>
          </a:p>
          <a:p>
            <a:pPr marL="0" indent="0" lvl="0">
              <a:lnSpc>
                <a:spcPts val="6719"/>
              </a:lnSpc>
            </a:pPr>
            <a:r>
              <a:rPr lang="en-US" sz="6999" spc="-293">
                <a:solidFill>
                  <a:srgbClr val="3139A8"/>
                </a:solidFill>
                <a:latin typeface="Be Vietnam Ultra-Bold"/>
              </a:rPr>
              <a:t>ANY QUESTIONS? ASK AWAY</a:t>
            </a:r>
          </a:p>
        </p:txBody>
      </p:sp>
      <p:sp>
        <p:nvSpPr>
          <p:cNvPr name="TextBox 10" id="10"/>
          <p:cNvSpPr txBox="true"/>
          <p:nvPr/>
        </p:nvSpPr>
        <p:spPr>
          <a:xfrm rot="0">
            <a:off x="1028700" y="8858377"/>
            <a:ext cx="9217795"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VI LE, SUPERVISED BY DR. VICTOR BALOGUN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89911" y="4518716"/>
            <a:ext cx="8469389" cy="2555517"/>
          </a:xfrm>
          <a:custGeom>
            <a:avLst/>
            <a:gdLst/>
            <a:ahLst/>
            <a:cxnLst/>
            <a:rect r="r" b="b" t="t" l="l"/>
            <a:pathLst>
              <a:path h="2555517" w="8469389">
                <a:moveTo>
                  <a:pt x="0" y="0"/>
                </a:moveTo>
                <a:lnTo>
                  <a:pt x="8469389" y="0"/>
                </a:lnTo>
                <a:lnTo>
                  <a:pt x="8469389" y="2555517"/>
                </a:lnTo>
                <a:lnTo>
                  <a:pt x="0" y="2555517"/>
                </a:lnTo>
                <a:lnTo>
                  <a:pt x="0" y="0"/>
                </a:lnTo>
                <a:close/>
              </a:path>
            </a:pathLst>
          </a:custGeom>
          <a:blipFill>
            <a:blip r:embed="rId2"/>
            <a:stretch>
              <a:fillRect l="0" t="0" r="0" b="0"/>
            </a:stretch>
          </a:blipFill>
        </p:spPr>
      </p:sp>
      <p:sp>
        <p:nvSpPr>
          <p:cNvPr name="TextBox 3" id="3"/>
          <p:cNvSpPr txBox="true"/>
          <p:nvPr/>
        </p:nvSpPr>
        <p:spPr>
          <a:xfrm rot="0">
            <a:off x="1219200" y="629366"/>
            <a:ext cx="11363795" cy="207010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CYBER INCIDENTS AT OTHER UNIVERSITIES </a:t>
            </a:r>
          </a:p>
        </p:txBody>
      </p:sp>
      <p:sp>
        <p:nvSpPr>
          <p:cNvPr name="TextBox 4" id="4"/>
          <p:cNvSpPr txBox="true"/>
          <p:nvPr/>
        </p:nvSpPr>
        <p:spPr>
          <a:xfrm rot="0">
            <a:off x="1219200" y="3228975"/>
            <a:ext cx="7570711" cy="5524500"/>
          </a:xfrm>
          <a:prstGeom prst="rect">
            <a:avLst/>
          </a:prstGeom>
        </p:spPr>
        <p:txBody>
          <a:bodyPr anchor="t" rtlCol="false" tIns="0" lIns="0" bIns="0" rIns="0">
            <a:spAutoFit/>
          </a:bodyPr>
          <a:lstStyle/>
          <a:p>
            <a:pPr marL="539749" indent="-269875" lvl="1">
              <a:lnSpc>
                <a:spcPts val="4049"/>
              </a:lnSpc>
              <a:buFont typeface="Arial"/>
              <a:buChar char="•"/>
            </a:pPr>
            <a:r>
              <a:rPr lang="en-US" sz="2499">
                <a:solidFill>
                  <a:srgbClr val="3139A8"/>
                </a:solidFill>
                <a:latin typeface="Quicksand Medium"/>
              </a:rPr>
              <a:t>On 11 September 2022, the University of Guelph reported disruption to its IT systems </a:t>
            </a:r>
          </a:p>
          <a:p>
            <a:pPr>
              <a:lnSpc>
                <a:spcPts val="4049"/>
              </a:lnSpc>
            </a:pPr>
          </a:p>
          <a:p>
            <a:pPr marL="539749" indent="-269875" lvl="1">
              <a:lnSpc>
                <a:spcPts val="4049"/>
              </a:lnSpc>
              <a:buFont typeface="Arial"/>
              <a:buChar char="•"/>
            </a:pPr>
            <a:r>
              <a:rPr lang="en-US" sz="2499">
                <a:solidFill>
                  <a:srgbClr val="3139A8"/>
                </a:solidFill>
                <a:latin typeface="Quicksand Medium"/>
              </a:rPr>
              <a:t>The University of Windsor suffered a system outage for two days in June of 2022</a:t>
            </a:r>
          </a:p>
          <a:p>
            <a:pPr>
              <a:lnSpc>
                <a:spcPts val="4049"/>
              </a:lnSpc>
            </a:pPr>
          </a:p>
          <a:p>
            <a:pPr marL="539749" indent="-269875" lvl="1">
              <a:lnSpc>
                <a:spcPts val="4049"/>
              </a:lnSpc>
              <a:buFont typeface="Arial"/>
              <a:buChar char="•"/>
            </a:pPr>
            <a:r>
              <a:rPr lang="en-US" sz="2499">
                <a:solidFill>
                  <a:srgbClr val="3139A8"/>
                </a:solidFill>
                <a:latin typeface="Quicksand Medium"/>
              </a:rPr>
              <a:t>Simon Fraser University suffered a ransomware attack on 27 February 2020 </a:t>
            </a:r>
          </a:p>
          <a:p>
            <a:pPr>
              <a:lnSpc>
                <a:spcPts val="4049"/>
              </a:lnSpc>
            </a:pPr>
          </a:p>
          <a:p>
            <a:pPr marL="539749" indent="-269875" lvl="1">
              <a:lnSpc>
                <a:spcPts val="4049"/>
              </a:lnSpc>
              <a:buFont typeface="Arial"/>
              <a:buChar char="•"/>
            </a:pPr>
            <a:r>
              <a:rPr lang="en-US" sz="2499">
                <a:solidFill>
                  <a:srgbClr val="3139A8"/>
                </a:solidFill>
                <a:latin typeface="Quicksand Medium"/>
              </a:rPr>
              <a:t>Simon Fraser University was attacked again on 5 February 2021</a:t>
            </a:r>
          </a:p>
        </p:txBody>
      </p:sp>
      <p:sp>
        <p:nvSpPr>
          <p:cNvPr name="TextBox 5" id="5"/>
          <p:cNvSpPr txBox="true"/>
          <p:nvPr/>
        </p:nvSpPr>
        <p:spPr>
          <a:xfrm rot="0">
            <a:off x="17249358" y="9163050"/>
            <a:ext cx="36790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42309" y="2204284"/>
            <a:ext cx="9403382" cy="5878433"/>
          </a:xfrm>
          <a:custGeom>
            <a:avLst/>
            <a:gdLst/>
            <a:ahLst/>
            <a:cxnLst/>
            <a:rect r="r" b="b" t="t" l="l"/>
            <a:pathLst>
              <a:path h="5878433" w="9403382">
                <a:moveTo>
                  <a:pt x="0" y="0"/>
                </a:moveTo>
                <a:lnTo>
                  <a:pt x="9403382" y="0"/>
                </a:lnTo>
                <a:lnTo>
                  <a:pt x="9403382" y="5878432"/>
                </a:lnTo>
                <a:lnTo>
                  <a:pt x="0" y="5878432"/>
                </a:lnTo>
                <a:lnTo>
                  <a:pt x="0" y="0"/>
                </a:lnTo>
                <a:close/>
              </a:path>
            </a:pathLst>
          </a:custGeom>
          <a:blipFill>
            <a:blip r:embed="rId2"/>
            <a:stretch>
              <a:fillRect l="0" t="0" r="0" b="0"/>
            </a:stretch>
          </a:blipFill>
        </p:spPr>
      </p:sp>
      <p:sp>
        <p:nvSpPr>
          <p:cNvPr name="Freeform 3" id="3"/>
          <p:cNvSpPr/>
          <p:nvPr/>
        </p:nvSpPr>
        <p:spPr>
          <a:xfrm flipH="false" flipV="false" rot="0">
            <a:off x="4594709" y="2356684"/>
            <a:ext cx="9431287" cy="5865281"/>
          </a:xfrm>
          <a:custGeom>
            <a:avLst/>
            <a:gdLst/>
            <a:ahLst/>
            <a:cxnLst/>
            <a:rect r="r" b="b" t="t" l="l"/>
            <a:pathLst>
              <a:path h="5865281" w="9431287">
                <a:moveTo>
                  <a:pt x="0" y="0"/>
                </a:moveTo>
                <a:lnTo>
                  <a:pt x="9431287" y="0"/>
                </a:lnTo>
                <a:lnTo>
                  <a:pt x="9431287" y="5865281"/>
                </a:lnTo>
                <a:lnTo>
                  <a:pt x="0" y="5865281"/>
                </a:lnTo>
                <a:lnTo>
                  <a:pt x="0" y="0"/>
                </a:lnTo>
                <a:close/>
              </a:path>
            </a:pathLst>
          </a:custGeom>
          <a:blipFill>
            <a:blip r:embed="rId3"/>
            <a:stretch>
              <a:fillRect l="0" t="0" r="0" b="0"/>
            </a:stretch>
          </a:blipFill>
        </p:spPr>
      </p:sp>
      <p:sp>
        <p:nvSpPr>
          <p:cNvPr name="Freeform 4" id="4"/>
          <p:cNvSpPr/>
          <p:nvPr/>
        </p:nvSpPr>
        <p:spPr>
          <a:xfrm flipH="false" flipV="false" rot="0">
            <a:off x="4201131" y="2509084"/>
            <a:ext cx="10574829" cy="6749216"/>
          </a:xfrm>
          <a:custGeom>
            <a:avLst/>
            <a:gdLst/>
            <a:ahLst/>
            <a:cxnLst/>
            <a:rect r="r" b="b" t="t" l="l"/>
            <a:pathLst>
              <a:path h="6749216" w="10574829">
                <a:moveTo>
                  <a:pt x="0" y="0"/>
                </a:moveTo>
                <a:lnTo>
                  <a:pt x="10574829" y="0"/>
                </a:lnTo>
                <a:lnTo>
                  <a:pt x="10574829" y="6749216"/>
                </a:lnTo>
                <a:lnTo>
                  <a:pt x="0" y="6749216"/>
                </a:lnTo>
                <a:lnTo>
                  <a:pt x="0" y="0"/>
                </a:lnTo>
                <a:close/>
              </a:path>
            </a:pathLst>
          </a:custGeom>
          <a:blipFill>
            <a:blip r:embed="rId2"/>
            <a:stretch>
              <a:fillRect l="0" t="0" r="-2094" b="0"/>
            </a:stretch>
          </a:blipFill>
        </p:spPr>
      </p:sp>
      <p:sp>
        <p:nvSpPr>
          <p:cNvPr name="TextBox 5" id="5"/>
          <p:cNvSpPr txBox="true"/>
          <p:nvPr/>
        </p:nvSpPr>
        <p:spPr>
          <a:xfrm rot="0">
            <a:off x="689092" y="952500"/>
            <a:ext cx="17598908" cy="1384300"/>
          </a:xfrm>
          <a:prstGeom prst="rect">
            <a:avLst/>
          </a:prstGeom>
        </p:spPr>
        <p:txBody>
          <a:bodyPr anchor="t" rtlCol="false" tIns="0" lIns="0" bIns="0" rIns="0">
            <a:spAutoFit/>
          </a:bodyPr>
          <a:lstStyle/>
          <a:p>
            <a:pPr algn="ctr">
              <a:lnSpc>
                <a:spcPts val="5599"/>
              </a:lnSpc>
            </a:pPr>
            <a:r>
              <a:rPr lang="en-US" sz="3999">
                <a:solidFill>
                  <a:srgbClr val="5383FF"/>
                </a:solidFill>
                <a:latin typeface="Be Vietnam Ultra-Bold"/>
              </a:rPr>
              <a:t>Number of police-reported instances of internet fraud in Canada from 2014 to 2022</a:t>
            </a:r>
          </a:p>
        </p:txBody>
      </p:sp>
      <p:sp>
        <p:nvSpPr>
          <p:cNvPr name="TextBox 6" id="6"/>
          <p:cNvSpPr txBox="true"/>
          <p:nvPr/>
        </p:nvSpPr>
        <p:spPr>
          <a:xfrm rot="0">
            <a:off x="17238226" y="9163050"/>
            <a:ext cx="3901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54294" y="2343093"/>
            <a:ext cx="10868503" cy="6915207"/>
          </a:xfrm>
          <a:custGeom>
            <a:avLst/>
            <a:gdLst/>
            <a:ahLst/>
            <a:cxnLst/>
            <a:rect r="r" b="b" t="t" l="l"/>
            <a:pathLst>
              <a:path h="6915207" w="10868503">
                <a:moveTo>
                  <a:pt x="0" y="0"/>
                </a:moveTo>
                <a:lnTo>
                  <a:pt x="10868503" y="0"/>
                </a:lnTo>
                <a:lnTo>
                  <a:pt x="10868503" y="6915207"/>
                </a:lnTo>
                <a:lnTo>
                  <a:pt x="0" y="6915207"/>
                </a:lnTo>
                <a:lnTo>
                  <a:pt x="0" y="0"/>
                </a:lnTo>
                <a:close/>
              </a:path>
            </a:pathLst>
          </a:custGeom>
          <a:blipFill>
            <a:blip r:embed="rId2"/>
            <a:stretch>
              <a:fillRect l="0" t="0" r="0" b="0"/>
            </a:stretch>
          </a:blipFill>
        </p:spPr>
      </p:sp>
      <p:sp>
        <p:nvSpPr>
          <p:cNvPr name="TextBox 3" id="3"/>
          <p:cNvSpPr txBox="true"/>
          <p:nvPr/>
        </p:nvSpPr>
        <p:spPr>
          <a:xfrm rot="0">
            <a:off x="689092" y="755617"/>
            <a:ext cx="17598908" cy="1384300"/>
          </a:xfrm>
          <a:prstGeom prst="rect">
            <a:avLst/>
          </a:prstGeom>
        </p:spPr>
        <p:txBody>
          <a:bodyPr anchor="t" rtlCol="false" tIns="0" lIns="0" bIns="0" rIns="0">
            <a:spAutoFit/>
          </a:bodyPr>
          <a:lstStyle/>
          <a:p>
            <a:pPr algn="ctr">
              <a:lnSpc>
                <a:spcPts val="5599"/>
              </a:lnSpc>
            </a:pPr>
            <a:r>
              <a:rPr lang="en-US" sz="3999">
                <a:solidFill>
                  <a:srgbClr val="5383FF"/>
                </a:solidFill>
                <a:latin typeface="Be Vietnam Ultra-Bold"/>
              </a:rPr>
              <a:t>Number of police-reported instances of online identity fraud in Canada from 2014 to 2022</a:t>
            </a:r>
          </a:p>
        </p:txBody>
      </p:sp>
      <p:sp>
        <p:nvSpPr>
          <p:cNvPr name="TextBox 4" id="4"/>
          <p:cNvSpPr txBox="true"/>
          <p:nvPr/>
        </p:nvSpPr>
        <p:spPr>
          <a:xfrm rot="0">
            <a:off x="17227868" y="9163050"/>
            <a:ext cx="41088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34040" y="2510837"/>
            <a:ext cx="10619920" cy="6747463"/>
          </a:xfrm>
          <a:custGeom>
            <a:avLst/>
            <a:gdLst/>
            <a:ahLst/>
            <a:cxnLst/>
            <a:rect r="r" b="b" t="t" l="l"/>
            <a:pathLst>
              <a:path h="6747463" w="10619920">
                <a:moveTo>
                  <a:pt x="0" y="0"/>
                </a:moveTo>
                <a:lnTo>
                  <a:pt x="10619920" y="0"/>
                </a:lnTo>
                <a:lnTo>
                  <a:pt x="10619920" y="6747463"/>
                </a:lnTo>
                <a:lnTo>
                  <a:pt x="0" y="6747463"/>
                </a:lnTo>
                <a:lnTo>
                  <a:pt x="0" y="0"/>
                </a:lnTo>
                <a:close/>
              </a:path>
            </a:pathLst>
          </a:custGeom>
          <a:blipFill>
            <a:blip r:embed="rId2"/>
            <a:stretch>
              <a:fillRect l="0" t="0" r="0" b="0"/>
            </a:stretch>
          </a:blipFill>
        </p:spPr>
      </p:sp>
      <p:sp>
        <p:nvSpPr>
          <p:cNvPr name="TextBox 3" id="3"/>
          <p:cNvSpPr txBox="true"/>
          <p:nvPr/>
        </p:nvSpPr>
        <p:spPr>
          <a:xfrm rot="0">
            <a:off x="1421764" y="1641592"/>
            <a:ext cx="16133564" cy="679450"/>
          </a:xfrm>
          <a:prstGeom prst="rect">
            <a:avLst/>
          </a:prstGeom>
        </p:spPr>
        <p:txBody>
          <a:bodyPr anchor="t" rtlCol="false" tIns="0" lIns="0" bIns="0" rIns="0">
            <a:spAutoFit/>
          </a:bodyPr>
          <a:lstStyle/>
          <a:p>
            <a:pPr algn="ctr">
              <a:lnSpc>
                <a:spcPts val="5599"/>
              </a:lnSpc>
            </a:pPr>
            <a:r>
              <a:rPr lang="en-US" sz="3999">
                <a:solidFill>
                  <a:srgbClr val="5383FF"/>
                </a:solidFill>
                <a:latin typeface="Be Vietnam Ultra-Bold"/>
              </a:rPr>
              <a:t>Estimated annual cost of cybercrime in Canada from 2017 to 2028</a:t>
            </a:r>
          </a:p>
        </p:txBody>
      </p:sp>
      <p:sp>
        <p:nvSpPr>
          <p:cNvPr name="TextBox 4" id="4"/>
          <p:cNvSpPr txBox="true"/>
          <p:nvPr/>
        </p:nvSpPr>
        <p:spPr>
          <a:xfrm rot="0">
            <a:off x="17234654" y="9163050"/>
            <a:ext cx="397312"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219200" y="627764"/>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OBJECTIVES</a:t>
            </a:r>
          </a:p>
        </p:txBody>
      </p:sp>
      <p:sp>
        <p:nvSpPr>
          <p:cNvPr name="TextBox 6" id="6"/>
          <p:cNvSpPr txBox="true"/>
          <p:nvPr/>
        </p:nvSpPr>
        <p:spPr>
          <a:xfrm rot="0">
            <a:off x="1219200" y="1547879"/>
            <a:ext cx="7570711" cy="8976360"/>
          </a:xfrm>
          <a:prstGeom prst="rect">
            <a:avLst/>
          </a:prstGeom>
        </p:spPr>
        <p:txBody>
          <a:bodyPr anchor="t" rtlCol="false" tIns="0" lIns="0" bIns="0" rIns="0">
            <a:spAutoFit/>
          </a:bodyPr>
          <a:lstStyle/>
          <a:p>
            <a:pPr>
              <a:lnSpc>
                <a:spcPts val="4049"/>
              </a:lnSpc>
            </a:pPr>
            <a:r>
              <a:rPr lang="en-US" sz="2499">
                <a:solidFill>
                  <a:srgbClr val="FFFFFF"/>
                </a:solidFill>
                <a:latin typeface="Quicksand Medium"/>
              </a:rPr>
              <a:t>1      Investigate past cyber attacks within ACS department.</a:t>
            </a:r>
          </a:p>
          <a:p>
            <a:pPr>
              <a:lnSpc>
                <a:spcPts val="4049"/>
              </a:lnSpc>
            </a:pPr>
            <a:r>
              <a:rPr lang="en-US" sz="2499">
                <a:solidFill>
                  <a:srgbClr val="FFFFFF"/>
                </a:solidFill>
                <a:latin typeface="Quicksand Medium"/>
              </a:rPr>
              <a:t>2      Analyze attack methods, attack surfaces, and damage caused due to those past attacks.</a:t>
            </a:r>
          </a:p>
          <a:p>
            <a:pPr>
              <a:lnSpc>
                <a:spcPts val="4049"/>
              </a:lnSpc>
            </a:pPr>
            <a:r>
              <a:rPr lang="en-US" sz="2499">
                <a:solidFill>
                  <a:srgbClr val="FFFFFF"/>
                </a:solidFill>
                <a:latin typeface="Quicksand Medium"/>
              </a:rPr>
              <a:t>3      Review current systems, critical assets, and architectural design of ACS department</a:t>
            </a:r>
          </a:p>
          <a:p>
            <a:pPr>
              <a:lnSpc>
                <a:spcPts val="4049"/>
              </a:lnSpc>
            </a:pPr>
            <a:r>
              <a:rPr lang="en-US" sz="2499">
                <a:solidFill>
                  <a:srgbClr val="FFFFFF"/>
                </a:solidFill>
                <a:latin typeface="Quicksand Medium"/>
              </a:rPr>
              <a:t>4      Evaluate current protocols, and security policies of ACS department</a:t>
            </a:r>
          </a:p>
          <a:p>
            <a:pPr>
              <a:lnSpc>
                <a:spcPts val="4049"/>
              </a:lnSpc>
            </a:pPr>
            <a:r>
              <a:rPr lang="en-US" sz="2499">
                <a:solidFill>
                  <a:srgbClr val="FFFFFF"/>
                </a:solidFill>
                <a:latin typeface="Quicksand Medium"/>
              </a:rPr>
              <a:t>5      Evaluate the effectiveness of current control mechanisms, defensive measures implemented in ACS department’s system.</a:t>
            </a:r>
          </a:p>
          <a:p>
            <a:pPr>
              <a:lnSpc>
                <a:spcPts val="4049"/>
              </a:lnSpc>
            </a:pPr>
            <a:r>
              <a:rPr lang="en-US" sz="2499">
                <a:solidFill>
                  <a:srgbClr val="FFFFFF"/>
                </a:solidFill>
                <a:latin typeface="Quicksand Medium"/>
              </a:rPr>
              <a:t>6      Conduct risk analysis and propose strategies to mitigate those risks.</a:t>
            </a:r>
          </a:p>
          <a:p>
            <a:pPr>
              <a:lnSpc>
                <a:spcPts val="4049"/>
              </a:lnSpc>
            </a:pPr>
            <a:r>
              <a:rPr lang="en-US" sz="2499">
                <a:solidFill>
                  <a:srgbClr val="FFFFFF"/>
                </a:solidFill>
                <a:latin typeface="Quicksand Medium"/>
              </a:rPr>
              <a:t>7      Design an incident response plan for ACS department.</a:t>
            </a:r>
          </a:p>
          <a:p>
            <a:pPr>
              <a:lnSpc>
                <a:spcPts val="4049"/>
              </a:lnSpc>
            </a:pPr>
            <a:r>
              <a:rPr lang="en-US" sz="2499">
                <a:solidFill>
                  <a:srgbClr val="FFFFFF"/>
                </a:solidFill>
                <a:latin typeface="Quicksand Medium"/>
              </a:rPr>
              <a:t>8      Design penetration testing plan for ACS department</a:t>
            </a:r>
          </a:p>
          <a:p>
            <a:pPr>
              <a:lnSpc>
                <a:spcPts val="3239"/>
              </a:lnSpc>
            </a:pPr>
          </a:p>
        </p:txBody>
      </p:sp>
      <p:sp>
        <p:nvSpPr>
          <p:cNvPr name="TextBox 7" id="7"/>
          <p:cNvSpPr txBox="true"/>
          <p:nvPr/>
        </p:nvSpPr>
        <p:spPr>
          <a:xfrm rot="0">
            <a:off x="17219176" y="9163050"/>
            <a:ext cx="4282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90147"/>
                </a:solidFill>
                <a:latin typeface="Canva Sans Bold"/>
              </a:rPr>
              <a:t>6</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95350"/>
            <a:ext cx="8771334" cy="1193800"/>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5383FF"/>
                </a:solidFill>
                <a:latin typeface="Be Vietnam Ultra-Bold"/>
              </a:rPr>
              <a:t>SCOPE OF RESERACH</a:t>
            </a:r>
          </a:p>
        </p:txBody>
      </p:sp>
      <p:grpSp>
        <p:nvGrpSpPr>
          <p:cNvPr name="Group 3" id="3"/>
          <p:cNvGrpSpPr/>
          <p:nvPr/>
        </p:nvGrpSpPr>
        <p:grpSpPr>
          <a:xfrm rot="0">
            <a:off x="1028700" y="2893213"/>
            <a:ext cx="9717638" cy="6216967"/>
            <a:chOff x="0" y="0"/>
            <a:chExt cx="3030679" cy="1938911"/>
          </a:xfrm>
        </p:grpSpPr>
        <p:sp>
          <p:nvSpPr>
            <p:cNvPr name="Freeform 4" id="4"/>
            <p:cNvSpPr/>
            <p:nvPr/>
          </p:nvSpPr>
          <p:spPr>
            <a:xfrm flipH="false" flipV="false" rot="0">
              <a:off x="0" y="0"/>
              <a:ext cx="3030679" cy="1938911"/>
            </a:xfrm>
            <a:custGeom>
              <a:avLst/>
              <a:gdLst/>
              <a:ahLst/>
              <a:cxnLst/>
              <a:rect r="r" b="b" t="t" l="l"/>
              <a:pathLst>
                <a:path h="1938911" w="3030679">
                  <a:moveTo>
                    <a:pt x="11950" y="0"/>
                  </a:moveTo>
                  <a:lnTo>
                    <a:pt x="3018729" y="0"/>
                  </a:lnTo>
                  <a:cubicBezTo>
                    <a:pt x="3025329" y="0"/>
                    <a:pt x="3030679" y="5350"/>
                    <a:pt x="3030679" y="11950"/>
                  </a:cubicBezTo>
                  <a:lnTo>
                    <a:pt x="3030679" y="1926961"/>
                  </a:lnTo>
                  <a:cubicBezTo>
                    <a:pt x="3030679" y="1930130"/>
                    <a:pt x="3029420" y="1933170"/>
                    <a:pt x="3027179" y="1935411"/>
                  </a:cubicBezTo>
                  <a:cubicBezTo>
                    <a:pt x="3024938" y="1937652"/>
                    <a:pt x="3021898" y="1938911"/>
                    <a:pt x="3018729" y="1938911"/>
                  </a:cubicBezTo>
                  <a:lnTo>
                    <a:pt x="11950" y="1938911"/>
                  </a:lnTo>
                  <a:cubicBezTo>
                    <a:pt x="5350" y="1938911"/>
                    <a:pt x="0" y="1933561"/>
                    <a:pt x="0" y="1926961"/>
                  </a:cubicBezTo>
                  <a:lnTo>
                    <a:pt x="0" y="11950"/>
                  </a:lnTo>
                  <a:cubicBezTo>
                    <a:pt x="0" y="5350"/>
                    <a:pt x="5350" y="0"/>
                    <a:pt x="11950" y="0"/>
                  </a:cubicBezTo>
                  <a:close/>
                </a:path>
              </a:pathLst>
            </a:custGeom>
            <a:solidFill>
              <a:srgbClr val="06C892"/>
            </a:solidFill>
            <a:ln w="9525" cap="sq">
              <a:solidFill>
                <a:srgbClr val="000000"/>
              </a:solidFill>
              <a:prstDash val="solid"/>
              <a:miter/>
            </a:ln>
          </p:spPr>
        </p:sp>
        <p:sp>
          <p:nvSpPr>
            <p:cNvPr name="TextBox 5" id="5"/>
            <p:cNvSpPr txBox="true"/>
            <p:nvPr/>
          </p:nvSpPr>
          <p:spPr>
            <a:xfrm>
              <a:off x="0" y="-38100"/>
              <a:ext cx="3030679" cy="197701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469413" y="4513960"/>
            <a:ext cx="6836211" cy="3836838"/>
            <a:chOff x="0" y="0"/>
            <a:chExt cx="2132037" cy="1196610"/>
          </a:xfrm>
        </p:grpSpPr>
        <p:sp>
          <p:nvSpPr>
            <p:cNvPr name="Freeform 7" id="7"/>
            <p:cNvSpPr/>
            <p:nvPr/>
          </p:nvSpPr>
          <p:spPr>
            <a:xfrm flipH="false" flipV="false" rot="0">
              <a:off x="0" y="0"/>
              <a:ext cx="2132037" cy="1196610"/>
            </a:xfrm>
            <a:custGeom>
              <a:avLst/>
              <a:gdLst/>
              <a:ahLst/>
              <a:cxnLst/>
              <a:rect r="r" b="b" t="t" l="l"/>
              <a:pathLst>
                <a:path h="1196610" w="2132037">
                  <a:moveTo>
                    <a:pt x="16987" y="0"/>
                  </a:moveTo>
                  <a:lnTo>
                    <a:pt x="2115050" y="0"/>
                  </a:lnTo>
                  <a:cubicBezTo>
                    <a:pt x="2119555" y="0"/>
                    <a:pt x="2123876" y="1790"/>
                    <a:pt x="2127062" y="4975"/>
                  </a:cubicBezTo>
                  <a:cubicBezTo>
                    <a:pt x="2130247" y="8161"/>
                    <a:pt x="2132037" y="12482"/>
                    <a:pt x="2132037" y="16987"/>
                  </a:cubicBezTo>
                  <a:lnTo>
                    <a:pt x="2132037" y="1179623"/>
                  </a:lnTo>
                  <a:cubicBezTo>
                    <a:pt x="2132037" y="1189005"/>
                    <a:pt x="2124432" y="1196610"/>
                    <a:pt x="2115050" y="1196610"/>
                  </a:cubicBezTo>
                  <a:lnTo>
                    <a:pt x="16987" y="1196610"/>
                  </a:lnTo>
                  <a:cubicBezTo>
                    <a:pt x="7605" y="1196610"/>
                    <a:pt x="0" y="1189005"/>
                    <a:pt x="0" y="1179623"/>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name="TextBox 8" id="8"/>
            <p:cNvSpPr txBox="true"/>
            <p:nvPr/>
          </p:nvSpPr>
          <p:spPr>
            <a:xfrm>
              <a:off x="0" y="-38100"/>
              <a:ext cx="2132037" cy="123471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957297" y="4997969"/>
            <a:ext cx="1860444" cy="882650"/>
          </a:xfrm>
          <a:prstGeom prst="rect">
            <a:avLst/>
          </a:prstGeom>
        </p:spPr>
        <p:txBody>
          <a:bodyPr anchor="t" rtlCol="false" tIns="0" lIns="0" bIns="0" rIns="0">
            <a:spAutoFit/>
          </a:bodyPr>
          <a:lstStyle/>
          <a:p>
            <a:pPr algn="ctr">
              <a:lnSpc>
                <a:spcPts val="7000"/>
              </a:lnSpc>
            </a:pPr>
            <a:r>
              <a:rPr lang="en-US" sz="5000">
                <a:solidFill>
                  <a:srgbClr val="F1EBE5"/>
                </a:solidFill>
                <a:latin typeface="Arimo Bold"/>
              </a:rPr>
              <a:t>ACS</a:t>
            </a:r>
          </a:p>
        </p:txBody>
      </p:sp>
      <p:sp>
        <p:nvSpPr>
          <p:cNvPr name="TextBox 10" id="10"/>
          <p:cNvSpPr txBox="true"/>
          <p:nvPr/>
        </p:nvSpPr>
        <p:spPr>
          <a:xfrm rot="0">
            <a:off x="3074426" y="5775844"/>
            <a:ext cx="5626185" cy="2987492"/>
          </a:xfrm>
          <a:prstGeom prst="rect">
            <a:avLst/>
          </a:prstGeom>
        </p:spPr>
        <p:txBody>
          <a:bodyPr anchor="t" rtlCol="false" tIns="0" lIns="0" bIns="0" rIns="0">
            <a:spAutoFit/>
          </a:bodyPr>
          <a:lstStyle/>
          <a:p>
            <a:pPr algn="ctr">
              <a:lnSpc>
                <a:spcPts val="5525"/>
              </a:lnSpc>
            </a:pPr>
            <a:r>
              <a:rPr lang="en-US" sz="3946">
                <a:solidFill>
                  <a:srgbClr val="F1EBE5"/>
                </a:solidFill>
                <a:latin typeface="Arimo Bold"/>
              </a:rPr>
              <a:t>Systems and Networks</a:t>
            </a:r>
          </a:p>
          <a:p>
            <a:pPr>
              <a:lnSpc>
                <a:spcPts val="5525"/>
              </a:lnSpc>
            </a:pPr>
            <a:r>
              <a:rPr lang="en-US" sz="3946">
                <a:solidFill>
                  <a:srgbClr val="F1EBE5"/>
                </a:solidFill>
                <a:latin typeface="Arimo Bold"/>
              </a:rPr>
              <a:t>Policies and Guidelines</a:t>
            </a:r>
          </a:p>
          <a:p>
            <a:pPr>
              <a:lnSpc>
                <a:spcPts val="5525"/>
              </a:lnSpc>
            </a:pPr>
            <a:r>
              <a:rPr lang="en-US" sz="3946">
                <a:solidFill>
                  <a:srgbClr val="F1EBE5"/>
                </a:solidFill>
                <a:latin typeface="Arimo Bold"/>
              </a:rPr>
              <a:t>Human Factor</a:t>
            </a:r>
          </a:p>
          <a:p>
            <a:pPr marL="0" indent="0" lvl="0">
              <a:lnSpc>
                <a:spcPts val="7183"/>
              </a:lnSpc>
              <a:spcBef>
                <a:spcPct val="0"/>
              </a:spcBef>
            </a:pPr>
          </a:p>
        </p:txBody>
      </p:sp>
      <p:sp>
        <p:nvSpPr>
          <p:cNvPr name="TextBox 11" id="11"/>
          <p:cNvSpPr txBox="true"/>
          <p:nvPr/>
        </p:nvSpPr>
        <p:spPr>
          <a:xfrm rot="0">
            <a:off x="2469413" y="3196348"/>
            <a:ext cx="6776085" cy="882650"/>
          </a:xfrm>
          <a:prstGeom prst="rect">
            <a:avLst/>
          </a:prstGeom>
        </p:spPr>
        <p:txBody>
          <a:bodyPr anchor="t" rtlCol="false" tIns="0" lIns="0" bIns="0" rIns="0">
            <a:spAutoFit/>
          </a:bodyPr>
          <a:lstStyle/>
          <a:p>
            <a:pPr algn="ctr">
              <a:lnSpc>
                <a:spcPts val="7000"/>
              </a:lnSpc>
            </a:pPr>
            <a:r>
              <a:rPr lang="en-US" sz="5000">
                <a:solidFill>
                  <a:srgbClr val="F1EBE5"/>
                </a:solidFill>
                <a:latin typeface="Arimo Bold"/>
              </a:rPr>
              <a:t>ACS Physical Security</a:t>
            </a:r>
          </a:p>
        </p:txBody>
      </p:sp>
      <p:grpSp>
        <p:nvGrpSpPr>
          <p:cNvPr name="Group 12" id="12"/>
          <p:cNvGrpSpPr/>
          <p:nvPr/>
        </p:nvGrpSpPr>
        <p:grpSpPr>
          <a:xfrm rot="0">
            <a:off x="11875103" y="4952949"/>
            <a:ext cx="5384197" cy="2097494"/>
            <a:chOff x="0" y="0"/>
            <a:chExt cx="7178929" cy="2796659"/>
          </a:xfrm>
        </p:grpSpPr>
        <p:grpSp>
          <p:nvGrpSpPr>
            <p:cNvPr name="Group 13" id="13"/>
            <p:cNvGrpSpPr/>
            <p:nvPr/>
          </p:nvGrpSpPr>
          <p:grpSpPr>
            <a:xfrm rot="0">
              <a:off x="0" y="0"/>
              <a:ext cx="7178929" cy="2796659"/>
              <a:chOff x="0" y="0"/>
              <a:chExt cx="1679191" cy="654154"/>
            </a:xfrm>
          </p:grpSpPr>
          <p:sp>
            <p:nvSpPr>
              <p:cNvPr name="Freeform 14" id="14"/>
              <p:cNvSpPr/>
              <p:nvPr/>
            </p:nvSpPr>
            <p:spPr>
              <a:xfrm flipH="false" flipV="false" rot="0">
                <a:off x="0" y="0"/>
                <a:ext cx="1679191" cy="654154"/>
              </a:xfrm>
              <a:custGeom>
                <a:avLst/>
                <a:gdLst/>
                <a:ahLst/>
                <a:cxnLst/>
                <a:rect r="r" b="b" t="t" l="l"/>
                <a:pathLst>
                  <a:path h="654154" w="1679191">
                    <a:moveTo>
                      <a:pt x="21568" y="0"/>
                    </a:moveTo>
                    <a:lnTo>
                      <a:pt x="1657623" y="0"/>
                    </a:lnTo>
                    <a:cubicBezTo>
                      <a:pt x="1663343" y="0"/>
                      <a:pt x="1668829" y="2272"/>
                      <a:pt x="1672874" y="6317"/>
                    </a:cubicBezTo>
                    <a:cubicBezTo>
                      <a:pt x="1676919" y="10362"/>
                      <a:pt x="1679191" y="15848"/>
                      <a:pt x="1679191" y="21568"/>
                    </a:cubicBezTo>
                    <a:lnTo>
                      <a:pt x="1679191" y="632586"/>
                    </a:lnTo>
                    <a:cubicBezTo>
                      <a:pt x="1679191" y="644498"/>
                      <a:pt x="1669535" y="654154"/>
                      <a:pt x="1657623" y="654154"/>
                    </a:cubicBezTo>
                    <a:lnTo>
                      <a:pt x="21568" y="654154"/>
                    </a:lnTo>
                    <a:cubicBezTo>
                      <a:pt x="9657" y="654154"/>
                      <a:pt x="0" y="644498"/>
                      <a:pt x="0" y="632586"/>
                    </a:cubicBezTo>
                    <a:lnTo>
                      <a:pt x="0" y="21568"/>
                    </a:lnTo>
                    <a:cubicBezTo>
                      <a:pt x="0" y="9657"/>
                      <a:pt x="9657" y="0"/>
                      <a:pt x="21568" y="0"/>
                    </a:cubicBezTo>
                    <a:close/>
                  </a:path>
                </a:pathLst>
              </a:custGeom>
              <a:solidFill>
                <a:srgbClr val="FD696E"/>
              </a:solidFill>
              <a:ln w="9525" cap="sq">
                <a:solidFill>
                  <a:srgbClr val="000000"/>
                </a:solidFill>
                <a:prstDash val="solid"/>
                <a:miter/>
              </a:ln>
            </p:spPr>
          </p:sp>
          <p:sp>
            <p:nvSpPr>
              <p:cNvPr name="TextBox 15" id="15"/>
              <p:cNvSpPr txBox="true"/>
              <p:nvPr/>
            </p:nvSpPr>
            <p:spPr>
              <a:xfrm>
                <a:off x="0" y="-38100"/>
                <a:ext cx="1679191" cy="692254"/>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48853" y="440538"/>
              <a:ext cx="7130077" cy="1829858"/>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Arimo Bold"/>
                </a:rPr>
                <a:t>TECHNOLOGY SOLUTION CENTER</a:t>
              </a:r>
            </a:p>
          </p:txBody>
        </p:sp>
      </p:grpSp>
      <p:sp>
        <p:nvSpPr>
          <p:cNvPr name="AutoShape 17" id="17"/>
          <p:cNvSpPr/>
          <p:nvPr/>
        </p:nvSpPr>
        <p:spPr>
          <a:xfrm>
            <a:off x="10746338" y="6001697"/>
            <a:ext cx="1128765" cy="0"/>
          </a:xfrm>
          <a:prstGeom prst="line">
            <a:avLst/>
          </a:prstGeom>
          <a:ln cap="flat" w="38100">
            <a:solidFill>
              <a:srgbClr val="000000"/>
            </a:solidFill>
            <a:prstDash val="solid"/>
            <a:headEnd type="none" len="sm" w="sm"/>
            <a:tailEnd type="triangle" len="med" w="lg"/>
          </a:ln>
        </p:spPr>
      </p:sp>
      <p:sp>
        <p:nvSpPr>
          <p:cNvPr name="AutoShape 18" id="18"/>
          <p:cNvSpPr/>
          <p:nvPr/>
        </p:nvSpPr>
        <p:spPr>
          <a:xfrm flipH="true">
            <a:off x="10746338" y="5684929"/>
            <a:ext cx="1845575" cy="316767"/>
          </a:xfrm>
          <a:prstGeom prst="line">
            <a:avLst/>
          </a:prstGeom>
          <a:ln cap="flat" w="38100">
            <a:solidFill>
              <a:srgbClr val="000000"/>
            </a:solidFill>
            <a:prstDash val="solid"/>
            <a:headEnd type="none" len="sm" w="sm"/>
            <a:tailEnd type="triangle" len="med" w="lg"/>
          </a:ln>
        </p:spPr>
      </p:sp>
      <p:sp>
        <p:nvSpPr>
          <p:cNvPr name="TextBox 19" id="19"/>
          <p:cNvSpPr txBox="true"/>
          <p:nvPr/>
        </p:nvSpPr>
        <p:spPr>
          <a:xfrm rot="0">
            <a:off x="17266087" y="9163050"/>
            <a:ext cx="33444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DAGDRLMf_CQ</dc:identifier>
  <dcterms:modified xsi:type="dcterms:W3CDTF">2011-08-01T06:04:30Z</dcterms:modified>
  <cp:revision>1</cp:revision>
  <dc:title>Security and Technology</dc:title>
</cp:coreProperties>
</file>